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2" r:id="rId5"/>
    <p:sldId id="262" r:id="rId6"/>
    <p:sldId id="260" r:id="rId7"/>
    <p:sldId id="261" r:id="rId8"/>
    <p:sldId id="263" r:id="rId9"/>
    <p:sldId id="264" r:id="rId10"/>
    <p:sldId id="265" r:id="rId11"/>
    <p:sldId id="259" r:id="rId12"/>
    <p:sldId id="266" r:id="rId13"/>
    <p:sldId id="267" r:id="rId14"/>
    <p:sldId id="270" r:id="rId15"/>
    <p:sldId id="271" r:id="rId16"/>
    <p:sldId id="268" r:id="rId17"/>
    <p:sldId id="276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395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907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57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365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334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249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3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640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539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552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527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2A48C51-7945-4D14-91CF-EF84F6C6579B}" type="datetimeFigureOut">
              <a:rPr lang="hu-HU" smtClean="0"/>
              <a:t>2022. 06. 18.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6E52A10-8E0B-4B5D-B8C6-875722868D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06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22EF43-13A1-8316-10D4-BE4343693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4072" y="988741"/>
            <a:ext cx="4493272" cy="4880518"/>
          </a:xfrm>
          <a:noFill/>
          <a:ln>
            <a:noFill/>
          </a:ln>
        </p:spPr>
        <p:txBody>
          <a:bodyPr wrap="square">
            <a:normAutofit/>
          </a:bodyPr>
          <a:lstStyle/>
          <a:p>
            <a:pPr algn="l"/>
            <a:r>
              <a:rPr lang="hu-HU" sz="4000" dirty="0">
                <a:solidFill>
                  <a:schemeClr val="tx1"/>
                </a:solidFill>
              </a:rPr>
              <a:t>egyház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893A6F6-6BBC-7B4C-812A-DEAFD2FE4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6046" y="4885908"/>
            <a:ext cx="3701883" cy="861774"/>
          </a:xfrm>
          <a:ln w="25400" cap="sq">
            <a:solidFill>
              <a:srgbClr val="FFFFFF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hu-HU" dirty="0">
                <a:solidFill>
                  <a:srgbClr val="FFFFFF"/>
                </a:solidFill>
              </a:rPr>
              <a:t>Az örök szervezet</a:t>
            </a:r>
          </a:p>
        </p:txBody>
      </p:sp>
    </p:spTree>
    <p:extLst>
      <p:ext uri="{BB962C8B-B14F-4D97-AF65-F5344CB8AC3E}">
        <p14:creationId xmlns:p14="http://schemas.microsoft.com/office/powerpoint/2010/main" val="1300157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D6601EF-4D65-8D92-D7A3-8E709E6E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hu-HU" dirty="0">
                <a:solidFill>
                  <a:srgbClr val="FFFFFF"/>
                </a:solidFill>
              </a:rPr>
              <a:t>apostoli</a:t>
            </a:r>
            <a:endParaRPr lang="hu-HU" sz="5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C21434-EC94-8C7F-A740-EB4FB0CAE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hu-HU" dirty="0"/>
              <a:t>Az apostoli folytonosság nem szakadt meg.</a:t>
            </a:r>
          </a:p>
          <a:p>
            <a:r>
              <a:rPr lang="hu-HU" dirty="0"/>
              <a:t>Római katolikus tanítás: </a:t>
            </a:r>
            <a:r>
              <a:rPr lang="hu-HU" dirty="0" err="1"/>
              <a:t>Apostolica</a:t>
            </a:r>
            <a:r>
              <a:rPr lang="hu-HU" dirty="0"/>
              <a:t> </a:t>
            </a:r>
            <a:r>
              <a:rPr lang="hu-HU" dirty="0" err="1"/>
              <a:t>successio</a:t>
            </a:r>
            <a:r>
              <a:rPr lang="hu-HU" dirty="0"/>
              <a:t> (apostoli </a:t>
            </a:r>
            <a:r>
              <a:rPr lang="hu-HU" dirty="0" err="1"/>
              <a:t>utódás</a:t>
            </a:r>
            <a:r>
              <a:rPr lang="hu-HU" dirty="0"/>
              <a:t>)</a:t>
            </a:r>
          </a:p>
          <a:p>
            <a:r>
              <a:rPr lang="hu-HU" dirty="0"/>
              <a:t>Mi úgy hisszük, hogy mi is az apostoli hitet valljuk, sőt elfogadjuk az első négy egyetemes zsinatot (325-451)</a:t>
            </a:r>
          </a:p>
          <a:p>
            <a:r>
              <a:rPr lang="hu-HU" dirty="0"/>
              <a:t>A protestáns egyházak nem 1517-ig vezetik vissza az eredetüket, hanem Krisztusig, sőt a világ kezdetéig.</a:t>
            </a:r>
          </a:p>
        </p:txBody>
      </p:sp>
    </p:spTree>
    <p:extLst>
      <p:ext uri="{BB962C8B-B14F-4D97-AF65-F5344CB8AC3E}">
        <p14:creationId xmlns:p14="http://schemas.microsoft.com/office/powerpoint/2010/main" val="361999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203236-5B3A-D71B-2182-E729E2F47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Látható és láthatatlan egyház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E3A53FA-5F56-FBC5-C8B9-D3246769C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39737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Az egyház látható része: Épület, hivatal, pecsét, anyakönyv stb.</a:t>
            </a:r>
          </a:p>
          <a:p>
            <a:r>
              <a:rPr lang="hu-HU" dirty="0"/>
              <a:t>Ugyanakkor az egyház nem organizáció, hanem organizmus.</a:t>
            </a:r>
          </a:p>
          <a:p>
            <a:r>
              <a:rPr lang="hu-HU" dirty="0"/>
              <a:t>Mindenki üdvözül-e, aki hivatalosan az egyház tagja?</a:t>
            </a:r>
          </a:p>
          <a:p>
            <a:pPr lvl="1"/>
            <a:r>
              <a:rPr lang="hu-HU" dirty="0"/>
              <a:t>Nem, mert nem üdvintézmény.</a:t>
            </a:r>
          </a:p>
          <a:p>
            <a:pPr lvl="1"/>
            <a:r>
              <a:rPr lang="hu-HU" dirty="0"/>
              <a:t>A hit elengedhetetlen – nem lehet az üdvösséget „kiérdemelni”, erre az egyház nem egy eszköz</a:t>
            </a:r>
          </a:p>
          <a:p>
            <a:pPr lvl="1"/>
            <a:r>
              <a:rPr lang="hu-HU" dirty="0"/>
              <a:t>Éppen ezért: a látható egyházon belül van egy láthatatlan egyház</a:t>
            </a:r>
          </a:p>
          <a:p>
            <a:r>
              <a:rPr lang="hu-HU" dirty="0"/>
              <a:t>Spekulatív kérdés: Lehet-e valaki a láthatatlan egyház tagja anélkül, hogy tagja lenne a látható egyháznak?</a:t>
            </a:r>
          </a:p>
          <a:p>
            <a:pPr lvl="1"/>
            <a:r>
              <a:rPr lang="hu-HU" dirty="0"/>
              <a:t>Szent Ágoston szerint nem (</a:t>
            </a:r>
            <a:r>
              <a:rPr lang="hu-HU" dirty="0" err="1"/>
              <a:t>donatista</a:t>
            </a:r>
            <a:r>
              <a:rPr lang="hu-HU" dirty="0"/>
              <a:t>-vita).</a:t>
            </a:r>
          </a:p>
          <a:p>
            <a:pPr lvl="1"/>
            <a:r>
              <a:rPr lang="hu-HU" dirty="0"/>
              <a:t>Isten magának tartja fenn az ítéletet, de az egyházhoz tartozás nem esetleges.</a:t>
            </a:r>
          </a:p>
        </p:txBody>
      </p:sp>
    </p:spTree>
    <p:extLst>
      <p:ext uri="{BB962C8B-B14F-4D97-AF65-F5344CB8AC3E}">
        <p14:creationId xmlns:p14="http://schemas.microsoft.com/office/powerpoint/2010/main" val="264381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82F3F7-5F02-B1CD-663B-0959B847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igaz egyház ismertetőjelei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C680146-54B2-85A1-84C1-48C507CBB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84098"/>
          </a:xfrm>
        </p:spPr>
        <p:txBody>
          <a:bodyPr/>
          <a:lstStyle/>
          <a:p>
            <a:r>
              <a:rPr lang="hu-HU" b="1" dirty="0"/>
              <a:t>Igehirdetés</a:t>
            </a:r>
          </a:p>
          <a:p>
            <a:pPr lvl="1"/>
            <a:r>
              <a:rPr lang="hu-HU" dirty="0"/>
              <a:t>„A hit hallásból van.”</a:t>
            </a:r>
          </a:p>
          <a:p>
            <a:r>
              <a:rPr lang="hu-HU" b="1" dirty="0"/>
              <a:t>Sákramentumok kiszolgáltatása</a:t>
            </a:r>
          </a:p>
          <a:p>
            <a:pPr lvl="1"/>
            <a:r>
              <a:rPr lang="hu-HU" dirty="0"/>
              <a:t>„Menjetek el, tegyetek tanítvánnyá minden népet, megkeresztelve…”</a:t>
            </a:r>
          </a:p>
          <a:p>
            <a:pPr lvl="1"/>
            <a:r>
              <a:rPr lang="hu-HU" dirty="0"/>
              <a:t>„Ezt cselekedjétek az én emlékezetemre…”</a:t>
            </a:r>
          </a:p>
          <a:p>
            <a:r>
              <a:rPr lang="hu-HU" b="1" dirty="0"/>
              <a:t>Szeretetszolgálat</a:t>
            </a:r>
          </a:p>
          <a:p>
            <a:pPr lvl="1"/>
            <a:r>
              <a:rPr lang="hu-HU" dirty="0"/>
              <a:t>„Velem cselekedtétek meg…”</a:t>
            </a:r>
          </a:p>
          <a:p>
            <a:r>
              <a:rPr lang="hu-HU" b="1" dirty="0"/>
              <a:t>Egyházfegyelem</a:t>
            </a:r>
          </a:p>
          <a:p>
            <a:pPr lvl="1"/>
            <a:r>
              <a:rPr lang="hu-HU" dirty="0"/>
              <a:t>„Szentek legyetek, mert én, az Úr, szent vagyok.”</a:t>
            </a:r>
          </a:p>
        </p:txBody>
      </p:sp>
    </p:spTree>
    <p:extLst>
      <p:ext uri="{BB962C8B-B14F-4D97-AF65-F5344CB8AC3E}">
        <p14:creationId xmlns:p14="http://schemas.microsoft.com/office/powerpoint/2010/main" val="159874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61E727-C5D5-6DF2-73FF-45485F22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Ecclesia</a:t>
            </a:r>
            <a:r>
              <a:rPr lang="hu-HU" dirty="0"/>
              <a:t> </a:t>
            </a:r>
            <a:r>
              <a:rPr lang="hu-HU" dirty="0" err="1"/>
              <a:t>militans</a:t>
            </a:r>
            <a:br>
              <a:rPr lang="hu-HU" dirty="0"/>
            </a:br>
            <a:r>
              <a:rPr lang="hu-HU" dirty="0"/>
              <a:t>-</a:t>
            </a:r>
            <a:br>
              <a:rPr lang="hu-HU" dirty="0"/>
            </a:br>
            <a:r>
              <a:rPr lang="hu-HU" dirty="0" err="1"/>
              <a:t>ecclesia</a:t>
            </a:r>
            <a:r>
              <a:rPr lang="hu-HU" dirty="0"/>
              <a:t> </a:t>
            </a:r>
            <a:r>
              <a:rPr lang="hu-HU" dirty="0" err="1"/>
              <a:t>triumphans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2C025C-7A87-1EF2-4C8B-B0BA3DE79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03762"/>
          </a:xfrm>
        </p:spPr>
        <p:txBody>
          <a:bodyPr>
            <a:normAutofit/>
          </a:bodyPr>
          <a:lstStyle/>
          <a:p>
            <a:r>
              <a:rPr lang="hu-HU" sz="2800" dirty="0"/>
              <a:t>Az egyháznak két formája van.</a:t>
            </a:r>
          </a:p>
          <a:p>
            <a:r>
              <a:rPr lang="hu-HU" sz="2800" i="1" dirty="0"/>
              <a:t>Hadakozó egyház</a:t>
            </a:r>
            <a:r>
              <a:rPr lang="hu-HU" sz="2800" dirty="0"/>
              <a:t>: Ezen a földön a bűn és az ördög ellen küzd.</a:t>
            </a:r>
          </a:p>
          <a:p>
            <a:r>
              <a:rPr lang="hu-HU" sz="2800" i="1" dirty="0"/>
              <a:t>Diadalmaskodó egyház</a:t>
            </a:r>
            <a:r>
              <a:rPr lang="hu-HU" sz="2800" dirty="0"/>
              <a:t>: Azok a lelkek, akik Istennél már megpihentek és együtt örvendeznek Krisztussal.</a:t>
            </a:r>
          </a:p>
        </p:txBody>
      </p:sp>
    </p:spTree>
    <p:extLst>
      <p:ext uri="{BB962C8B-B14F-4D97-AF65-F5344CB8AC3E}">
        <p14:creationId xmlns:p14="http://schemas.microsoft.com/office/powerpoint/2010/main" val="388033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570F54-605C-FB35-CB29-B77AE39A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Lelki ház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F72FA2-BDAE-1969-6977-C24DEE181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/>
              <a:t>„Ti magatok is mint élő kövek épüljetek fel lelki házzá, szent papsággá, hogy lelki áldozatokat ajánljatok fel, amelyek kedvesek Istennek Jézus Krisztus által.”</a:t>
            </a:r>
          </a:p>
          <a:p>
            <a:pPr marL="0" indent="0" algn="r">
              <a:buNone/>
            </a:pPr>
            <a:r>
              <a:rPr lang="hu-HU" sz="2800" dirty="0"/>
              <a:t>(1Péter 2,5)</a:t>
            </a:r>
          </a:p>
        </p:txBody>
      </p:sp>
    </p:spTree>
    <p:extLst>
      <p:ext uri="{BB962C8B-B14F-4D97-AF65-F5344CB8AC3E}">
        <p14:creationId xmlns:p14="http://schemas.microsoft.com/office/powerpoint/2010/main" val="3409855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9344EE-A3C6-5CA7-7722-0D3EF945D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jegyesség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6DB3F5E-E591-4B4E-5D0A-EF03E04C7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77388"/>
          </a:xfrm>
        </p:spPr>
        <p:txBody>
          <a:bodyPr>
            <a:normAutofit/>
          </a:bodyPr>
          <a:lstStyle/>
          <a:p>
            <a:r>
              <a:rPr lang="hu-HU" sz="2000" dirty="0"/>
              <a:t>„Akié a menyasszony, az a vőlegény, a vőlegény barátja pedig, aki ott áll, és hallja őt, ujjongva örül a vőlegény hangjának: ez az örömöm lett teljessé.” (János evangéliuma 3,29)</a:t>
            </a:r>
          </a:p>
          <a:p>
            <a:r>
              <a:rPr lang="hu-HU" sz="2000" dirty="0"/>
              <a:t>„Úgy szeressétek feleségeteket, ahogyan Krisztus is szerette az egyházat, és önmagát adta érte.” (</a:t>
            </a:r>
            <a:r>
              <a:rPr lang="hu-HU" sz="2000" dirty="0" err="1"/>
              <a:t>Efezus</a:t>
            </a:r>
            <a:r>
              <a:rPr lang="hu-HU" sz="2000" dirty="0"/>
              <a:t> 5,25)</a:t>
            </a:r>
          </a:p>
          <a:p>
            <a:r>
              <a:rPr lang="hu-HU" sz="2000" dirty="0"/>
              <a:t>„Örüljünk és ujjongjunk, és dicsőítsük őt, mert eljött a Bárány menyegzője, felkészült menyasszonya” (Jelenések 19,7)</a:t>
            </a:r>
          </a:p>
          <a:p>
            <a:r>
              <a:rPr lang="hu-HU" sz="2000" dirty="0"/>
              <a:t>Énekek éneke allegorikus értelmezése</a:t>
            </a:r>
          </a:p>
        </p:txBody>
      </p:sp>
    </p:spTree>
    <p:extLst>
      <p:ext uri="{BB962C8B-B14F-4D97-AF65-F5344CB8AC3E}">
        <p14:creationId xmlns:p14="http://schemas.microsoft.com/office/powerpoint/2010/main" val="148599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7D030C-FEDA-9F1F-0CFD-AB48C88A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krisztus teste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1903E0-C430-E8AF-2CBA-5C5EC76D9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28227"/>
          </a:xfrm>
        </p:spPr>
        <p:txBody>
          <a:bodyPr>
            <a:normAutofit fontScale="85000" lnSpcReduction="10000"/>
          </a:bodyPr>
          <a:lstStyle/>
          <a:p>
            <a:r>
              <a:rPr lang="hu-HU" sz="2400" dirty="0"/>
              <a:t>„Az igazsághoz ragaszkodva növekedjünk fel szeretetben mindenestől őhozzá, aki a fej, a Krisztus, akiből az egész test egybeilleszkedik és összekapcsolódik a különféle ízületek segítségével úgy, hogy minden egyes tagja </a:t>
            </a:r>
            <a:r>
              <a:rPr lang="hu-HU" sz="2400" dirty="0" err="1"/>
              <a:t>erejéhez</a:t>
            </a:r>
            <a:r>
              <a:rPr lang="hu-HU" sz="2400" dirty="0"/>
              <a:t> mérten közösen munkálja a test növekedését, hogy épüljön szeretetben.” (</a:t>
            </a:r>
            <a:r>
              <a:rPr lang="hu-HU" sz="2400" dirty="0" err="1"/>
              <a:t>Ef</a:t>
            </a:r>
            <a:r>
              <a:rPr lang="hu-HU" sz="2400" dirty="0"/>
              <a:t> 4,15-16)</a:t>
            </a:r>
          </a:p>
          <a:p>
            <a:r>
              <a:rPr lang="hu-HU" sz="2400" dirty="0"/>
              <a:t>„Mert ahogyan a test egy, bár sok tagja van, de a test valamennyi tagja, noha sokan vannak, mégis egy test, ugyanúgy a Krisztus is.” (1Kor 12,12)</a:t>
            </a:r>
          </a:p>
          <a:p>
            <a:r>
              <a:rPr lang="hu-HU" sz="2400" dirty="0"/>
              <a:t>„Mert a maga testét soha senki nem gyűlölte, hanem táplálja és gondozza, ahogyan Krisztus is az egyházat, minthogy tagjai vagyunk az ő testének. „Az ember ezért elhagyja apját és anyját, és ragaszkodik feleségéhez, és lesznek ketten egy testté.” Nagy titok ez, én pedig ezt Krisztusról és az egyházról mondom. (</a:t>
            </a:r>
            <a:r>
              <a:rPr lang="hu-HU" sz="2400" dirty="0" err="1"/>
              <a:t>Ef</a:t>
            </a:r>
            <a:r>
              <a:rPr lang="hu-HU" sz="2400" dirty="0"/>
              <a:t> 5,29-32)</a:t>
            </a:r>
          </a:p>
        </p:txBody>
      </p:sp>
    </p:spTree>
    <p:extLst>
      <p:ext uri="{BB962C8B-B14F-4D97-AF65-F5344CB8AC3E}">
        <p14:creationId xmlns:p14="http://schemas.microsoft.com/office/powerpoint/2010/main" val="168172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5E70E0F-AAFD-A866-F021-AAAA96844FB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EGYHÁZ A VILÁGBAN ÉL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C43D7F8-CF91-5F8E-5E0E-1F6C0421662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dirty="0"/>
              <a:t>Jézus Krisztus Egyháza olyanok között él a világban akik sokszor tagadják</a:t>
            </a:r>
          </a:p>
          <a:p>
            <a:r>
              <a:rPr lang="hu-HU" altLang="hu-HU" dirty="0"/>
              <a:t>Két veszély fenyeget:</a:t>
            </a:r>
          </a:p>
          <a:p>
            <a:pPr lvl="1"/>
            <a:r>
              <a:rPr lang="hu-HU" altLang="hu-HU" dirty="0"/>
              <a:t>Elkülönül: Nem azt kérem, hogy vedd ki őket e világból, hanem hogy őrizd meg őket a gonosztól. János </a:t>
            </a:r>
            <a:r>
              <a:rPr lang="hu-HU" altLang="hu-HU" dirty="0" err="1"/>
              <a:t>ev</a:t>
            </a:r>
            <a:r>
              <a:rPr lang="hu-HU" altLang="hu-HU" dirty="0"/>
              <a:t> 17,15.</a:t>
            </a:r>
          </a:p>
          <a:p>
            <a:pPr lvl="1"/>
            <a:r>
              <a:rPr lang="hu-HU" altLang="hu-HU" dirty="0" err="1"/>
              <a:t>Elvilágiasodik</a:t>
            </a:r>
            <a:endParaRPr lang="hu-HU" altLang="hu-HU" dirty="0"/>
          </a:p>
          <a:p>
            <a:r>
              <a:rPr lang="hu-HU" altLang="hu-HU" dirty="0"/>
              <a:t>Az egyháznak ebben a világban kell élnie, de Urától való küldetését kell végeznie!</a:t>
            </a:r>
          </a:p>
          <a:p>
            <a:endParaRPr lang="hu-HU" altLang="hu-HU" dirty="0"/>
          </a:p>
          <a:p>
            <a:endParaRPr lang="hu-HU" altLang="hu-HU" dirty="0"/>
          </a:p>
          <a:p>
            <a:endParaRPr lang="hu-HU" alt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084B987-C902-1038-906F-CFE730565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a dolgunk? (HK. 55.)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EECF8E-2191-514B-0359-CE0B066C7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hu-HU" sz="2800" b="1" i="0" dirty="0">
                <a:solidFill>
                  <a:srgbClr val="333333"/>
                </a:solidFill>
                <a:effectLst/>
                <a:latin typeface="droid-serif-1"/>
              </a:rPr>
              <a:t>Mit értesz a „szentek közösségén”?</a:t>
            </a:r>
            <a:endParaRPr lang="hu-HU" sz="2800" b="0" i="0" dirty="0">
              <a:solidFill>
                <a:srgbClr val="333333"/>
              </a:solidFill>
              <a:effectLst/>
              <a:latin typeface="droid-serif-1"/>
            </a:endParaRPr>
          </a:p>
          <a:p>
            <a:pPr marL="0" indent="0" algn="l">
              <a:buNone/>
            </a:pPr>
            <a:r>
              <a:rPr lang="hu-HU" sz="2800" b="0" i="0" dirty="0">
                <a:solidFill>
                  <a:srgbClr val="333333"/>
                </a:solidFill>
                <a:effectLst/>
                <a:latin typeface="droid-serif-1"/>
              </a:rPr>
              <a:t>Először azt, hogy a hívők együtt és egyenként is tagjai az Úr Krisztusnak, és részesei minden javának és ajándékának.</a:t>
            </a:r>
            <a:br>
              <a:rPr lang="hu-HU" sz="2800" b="0" i="0" dirty="0">
                <a:solidFill>
                  <a:srgbClr val="333333"/>
                </a:solidFill>
                <a:effectLst/>
                <a:latin typeface="droid-serif-1"/>
              </a:rPr>
            </a:br>
            <a:r>
              <a:rPr lang="hu-HU" sz="2800" b="0" i="0" dirty="0">
                <a:solidFill>
                  <a:srgbClr val="333333"/>
                </a:solidFill>
                <a:effectLst/>
                <a:latin typeface="droid-serif-1"/>
              </a:rPr>
              <a:t>Másodszor: mindenki tekintse kötelességének, hogy ajándékaival a többi tag javára és üdvösségére készséggel és örömmel szolgáljon.</a:t>
            </a: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02050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C8460EC-3278-716A-AA48-42249304B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hu-HU" sz="3000" dirty="0">
                <a:solidFill>
                  <a:srgbClr val="FFFFFF"/>
                </a:solidFill>
              </a:rPr>
              <a:t>Mi az egyház?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396BCF-C101-ABBE-114E-33315837E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hu-HU" sz="2400" dirty="0" err="1"/>
              <a:t>Id</a:t>
            </a:r>
            <a:r>
              <a:rPr lang="hu-HU" sz="2400" dirty="0"/>
              <a:t> ház - magyar szavakból = szentház</a:t>
            </a:r>
          </a:p>
          <a:p>
            <a:r>
              <a:rPr lang="hu-HU" sz="2400" dirty="0"/>
              <a:t>Nem üdvintézmény!</a:t>
            </a:r>
          </a:p>
          <a:p>
            <a:r>
              <a:rPr lang="hu-HU" sz="2400" dirty="0"/>
              <a:t>Üdvközösség</a:t>
            </a:r>
          </a:p>
          <a:p>
            <a:pPr lvl="1"/>
            <a:r>
              <a:rPr lang="hu-HU" sz="2000" dirty="0" err="1"/>
              <a:t>Ekkaleó</a:t>
            </a:r>
            <a:r>
              <a:rPr lang="hu-HU" sz="2000" dirty="0"/>
              <a:t> – kihívni </a:t>
            </a:r>
            <a:r>
              <a:rPr lang="hu-HU" sz="2000" dirty="0">
                <a:sym typeface="Wingdings" panose="05000000000000000000" pitchFamily="2" charset="2"/>
              </a:rPr>
              <a:t> </a:t>
            </a:r>
            <a:r>
              <a:rPr lang="hu-HU" sz="2000" dirty="0" err="1">
                <a:sym typeface="Wingdings" panose="05000000000000000000" pitchFamily="2" charset="2"/>
              </a:rPr>
              <a:t>ekklézsia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21361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8CE3A6-9034-4329-09C7-D3F1FDA45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Apostoli hitvallás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20FB6C-8FBC-32C3-15A9-385F693D5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Hiszek Szentlélekben, hiszem az egyetemes keresztény anyaszentegyházat</a:t>
            </a:r>
          </a:p>
          <a:p>
            <a:pPr lvl="1"/>
            <a:r>
              <a:rPr lang="hu-HU" sz="2000" dirty="0"/>
              <a:t>Szorosan összefügg</a:t>
            </a:r>
          </a:p>
          <a:p>
            <a:pPr lvl="1"/>
            <a:r>
              <a:rPr lang="hu-HU" sz="2000" dirty="0"/>
              <a:t>A Szentlélek hitet ébreszt és közösséget teremt</a:t>
            </a:r>
          </a:p>
          <a:p>
            <a:r>
              <a:rPr lang="hu-HU" sz="2400" dirty="0"/>
              <a:t>ApCsel 2:  Az első keresztyén gyülekezet</a:t>
            </a:r>
          </a:p>
        </p:txBody>
      </p:sp>
    </p:spTree>
    <p:extLst>
      <p:ext uri="{BB962C8B-B14F-4D97-AF65-F5344CB8AC3E}">
        <p14:creationId xmlns:p14="http://schemas.microsoft.com/office/powerpoint/2010/main" val="283459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6251CEA-EB63-8246-D51F-D6910072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Apostolok cselekedetei</a:t>
            </a:r>
            <a:br>
              <a:rPr lang="hu-HU" dirty="0"/>
            </a:br>
            <a:r>
              <a:rPr lang="hu-HU" dirty="0"/>
              <a:t>2,37-41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7FBDF73-A0CE-5BD3-F045-58D7DE7CE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„Amikor ezt hallották, mintha szíven találták volna őket, és ezt kérdezték Pétertől és a többi apostoltól: Mit tegyünk, testvéreim, férfiak? Péter így válaszolt: Térjetek meg, és keresztelkedjetek meg mindnyájan Jézus Krisztus nevében bűneitek bocsánatára, és megkapjátok a Szentlélek ajándékát. Mert tiétek ez az ígéret és gyermekeiteké, sőt </a:t>
            </a:r>
            <a:r>
              <a:rPr lang="hu-HU" dirty="0" err="1"/>
              <a:t>mindazoké</a:t>
            </a:r>
            <a:r>
              <a:rPr lang="hu-HU" dirty="0"/>
              <a:t> is, akik távol vannak, akiket csak elhív magának az Úr, a mi Istenünk. Még más szavakkal is lelkükre beszélt, és így kérlelte őket: Szabaduljatok meg végre ettől az elfajult nemzedéktől! Akik pedig hallgattak a szavára, megkeresztelkedtek, és azon a napon mintegy háromezer lélek csatlakozott hozzájuk.”</a:t>
            </a:r>
          </a:p>
        </p:txBody>
      </p:sp>
    </p:spTree>
    <p:extLst>
      <p:ext uri="{BB962C8B-B14F-4D97-AF65-F5344CB8AC3E}">
        <p14:creationId xmlns:p14="http://schemas.microsoft.com/office/powerpoint/2010/main" val="271635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CA4F0E-CE3B-9C04-E323-D0B00BCB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heidelbergi káté (54.)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4120C2-ADF0-0E1B-396F-030FDA9C7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hu-HU" sz="2400" b="1" i="0" dirty="0">
                <a:solidFill>
                  <a:srgbClr val="333333"/>
                </a:solidFill>
                <a:effectLst/>
                <a:latin typeface="droid-serif-1"/>
              </a:rPr>
              <a:t>Mit hiszel az egyetemes keresztyén Anyaszentegyházról?</a:t>
            </a:r>
            <a:endParaRPr lang="hu-HU" sz="2400" b="0" i="0" dirty="0">
              <a:solidFill>
                <a:srgbClr val="333333"/>
              </a:solidFill>
              <a:effectLst/>
              <a:latin typeface="droid-serif-1"/>
            </a:endParaRPr>
          </a:p>
          <a:p>
            <a:pPr marL="0" indent="0" algn="l">
              <a:buNone/>
            </a:pPr>
            <a:endParaRPr lang="hu-HU" sz="2400" b="0" i="0" dirty="0">
              <a:solidFill>
                <a:srgbClr val="333333"/>
              </a:solidFill>
              <a:effectLst/>
              <a:latin typeface="droid-serif-1"/>
            </a:endParaRPr>
          </a:p>
          <a:p>
            <a:pPr marL="0" indent="0" algn="l">
              <a:buNone/>
            </a:pPr>
            <a:r>
              <a:rPr lang="hu-HU" sz="2400" b="0" i="0" dirty="0">
                <a:solidFill>
                  <a:srgbClr val="333333"/>
                </a:solidFill>
                <a:effectLst/>
                <a:latin typeface="droid-serif-1"/>
              </a:rPr>
              <a:t>Hiszem, hogy Isten Fia a világ kezdetétől a világ végezetéig az egész emberi nemzetségből Szentlelke és igéje által az igaz hitben megegyező, örök életre kiválasztott gyülekezetet gyűjt magának,</a:t>
            </a:r>
            <a:br>
              <a:rPr lang="hu-HU" sz="2400" b="0" i="0" dirty="0">
                <a:solidFill>
                  <a:srgbClr val="333333"/>
                </a:solidFill>
                <a:effectLst/>
                <a:latin typeface="droid-serif-1"/>
              </a:rPr>
            </a:br>
            <a:r>
              <a:rPr lang="hu-HU" sz="2400" b="0" i="0" dirty="0">
                <a:solidFill>
                  <a:srgbClr val="333333"/>
                </a:solidFill>
                <a:effectLst/>
                <a:latin typeface="droid-serif-1"/>
              </a:rPr>
              <a:t>ezt oltalmazza és megtartja.</a:t>
            </a:r>
            <a:br>
              <a:rPr lang="hu-HU" sz="2400" b="0" i="0" dirty="0">
                <a:solidFill>
                  <a:srgbClr val="333333"/>
                </a:solidFill>
                <a:effectLst/>
                <a:latin typeface="droid-serif-1"/>
              </a:rPr>
            </a:br>
            <a:r>
              <a:rPr lang="hu-HU" sz="2400" b="0" i="0" dirty="0">
                <a:solidFill>
                  <a:srgbClr val="333333"/>
                </a:solidFill>
                <a:effectLst/>
                <a:latin typeface="droid-serif-1"/>
              </a:rPr>
              <a:t>Hiszem, hogy ennek a gyülekezetnek én is élő tagja vagyok, és örökké az is maradok.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5227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9F9EF0-93D5-4D4B-BAFE-47700281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FA91259-5494-564B-5848-EFA7E78F6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>
              <a:alpha val="10000"/>
            </a:srgb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1"/>
                </a:solidFill>
              </a:rPr>
              <a:t>Az egyház tulajdonságai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2153B0-3A20-0BD7-D3EE-C1D970265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hu-HU" sz="3200" dirty="0"/>
              <a:t>EGY</a:t>
            </a:r>
          </a:p>
          <a:p>
            <a:r>
              <a:rPr lang="hu-HU" sz="3200" dirty="0"/>
              <a:t>SZENT</a:t>
            </a:r>
          </a:p>
          <a:p>
            <a:r>
              <a:rPr lang="hu-HU" sz="3200" dirty="0"/>
              <a:t>EGYETEMES</a:t>
            </a:r>
          </a:p>
          <a:p>
            <a:r>
              <a:rPr lang="hu-HU" sz="3200" dirty="0"/>
              <a:t>APOSTOLI</a:t>
            </a:r>
          </a:p>
        </p:txBody>
      </p:sp>
    </p:spTree>
    <p:extLst>
      <p:ext uri="{BB962C8B-B14F-4D97-AF65-F5344CB8AC3E}">
        <p14:creationId xmlns:p14="http://schemas.microsoft.com/office/powerpoint/2010/main" val="3899411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D6601EF-4D65-8D92-D7A3-8E709E6E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hu-HU" sz="5000" dirty="0" err="1">
                <a:solidFill>
                  <a:srgbClr val="FFFFFF"/>
                </a:solidFill>
              </a:rPr>
              <a:t>EgY</a:t>
            </a:r>
            <a:endParaRPr lang="hu-HU" sz="5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C21434-EC94-8C7F-A740-EB4FB0CAE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hu-HU" dirty="0"/>
              <a:t>Jézus Krisztus egy egyházat hívott el</a:t>
            </a:r>
          </a:p>
          <a:p>
            <a:r>
              <a:rPr lang="hu-HU" dirty="0"/>
              <a:t>A felekezeti törések ellenére nincs több egyház</a:t>
            </a:r>
          </a:p>
          <a:p>
            <a:r>
              <a:rPr lang="hu-HU" dirty="0"/>
              <a:t>Egymással közösségünk van:  ökumené</a:t>
            </a:r>
          </a:p>
          <a:p>
            <a:r>
              <a:rPr lang="hu-HU" dirty="0"/>
              <a:t>Mi nem egyház?</a:t>
            </a:r>
          </a:p>
          <a:p>
            <a:pPr lvl="1"/>
            <a:r>
              <a:rPr lang="hu-HU" dirty="0"/>
              <a:t>Szekták: Elkülönülők</a:t>
            </a:r>
          </a:p>
        </p:txBody>
      </p:sp>
    </p:spTree>
    <p:extLst>
      <p:ext uri="{BB962C8B-B14F-4D97-AF65-F5344CB8AC3E}">
        <p14:creationId xmlns:p14="http://schemas.microsoft.com/office/powerpoint/2010/main" val="284067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D6601EF-4D65-8D92-D7A3-8E709E6E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hu-HU" sz="5000" dirty="0">
                <a:solidFill>
                  <a:srgbClr val="FFFFFF"/>
                </a:solidFill>
              </a:rPr>
              <a:t>SZENT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C21434-EC94-8C7F-A740-EB4FB0CAE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hu-HU" dirty="0"/>
              <a:t>Jézus elválaszt minket a világtól – az ő egyháza szent</a:t>
            </a:r>
          </a:p>
          <a:p>
            <a:r>
              <a:rPr lang="hu-HU" dirty="0"/>
              <a:t>Nem bűntelen! – „saját célra fenntartott”</a:t>
            </a:r>
          </a:p>
          <a:p>
            <a:r>
              <a:rPr lang="hu-HU" dirty="0"/>
              <a:t>Ha az egyház szent, a tagjai is szentek</a:t>
            </a:r>
          </a:p>
          <a:p>
            <a:r>
              <a:rPr lang="hu-HU" dirty="0"/>
              <a:t>„Szentek legyetek, mert én, az Úr, szent vagyok!”</a:t>
            </a:r>
          </a:p>
        </p:txBody>
      </p:sp>
    </p:spTree>
    <p:extLst>
      <p:ext uri="{BB962C8B-B14F-4D97-AF65-F5344CB8AC3E}">
        <p14:creationId xmlns:p14="http://schemas.microsoft.com/office/powerpoint/2010/main" val="306777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D6601EF-4D65-8D92-D7A3-8E709E6E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147" y="1586484"/>
            <a:ext cx="3828483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hu-HU" dirty="0">
                <a:solidFill>
                  <a:srgbClr val="FFFFFF"/>
                </a:solidFill>
              </a:rPr>
              <a:t>Egyetemes</a:t>
            </a:r>
            <a:br>
              <a:rPr lang="hu-HU" dirty="0">
                <a:solidFill>
                  <a:srgbClr val="FFFFFF"/>
                </a:solidFill>
              </a:rPr>
            </a:br>
            <a:r>
              <a:rPr lang="hu-HU" dirty="0">
                <a:solidFill>
                  <a:srgbClr val="FFFFFF"/>
                </a:solidFill>
              </a:rPr>
              <a:t>(katolikus)</a:t>
            </a:r>
            <a:endParaRPr lang="hu-HU" sz="50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C21434-EC94-8C7F-A740-EB4FB0CAE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hu-HU" dirty="0"/>
              <a:t>Az egyház az egész földre kiterjed</a:t>
            </a:r>
          </a:p>
          <a:p>
            <a:pPr lvl="1"/>
            <a:r>
              <a:rPr lang="hu-HU" dirty="0"/>
              <a:t>Jézusnak adatott minden hatalom mennyen és földön.</a:t>
            </a:r>
          </a:p>
          <a:p>
            <a:r>
              <a:rPr lang="hu-HU" dirty="0"/>
              <a:t>Mi reformátusok is katolikusok vagyunk. Csak éppen nem római katolikusok</a:t>
            </a:r>
          </a:p>
          <a:p>
            <a:r>
              <a:rPr lang="hu-HU" dirty="0"/>
              <a:t>Hisszük, hogy Isten országában fogjuk megélni tökéletesen az „egyetemességet”</a:t>
            </a:r>
          </a:p>
        </p:txBody>
      </p:sp>
    </p:spTree>
    <p:extLst>
      <p:ext uri="{BB962C8B-B14F-4D97-AF65-F5344CB8AC3E}">
        <p14:creationId xmlns:p14="http://schemas.microsoft.com/office/powerpoint/2010/main" val="288184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somag">
  <a:themeElements>
    <a:clrScheme name="Csomag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somag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somag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Csomag</Template>
  <TotalTime>101</TotalTime>
  <Words>1008</Words>
  <Application>Microsoft Office PowerPoint</Application>
  <PresentationFormat>Szélesvásznú</PresentationFormat>
  <Paragraphs>90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droid-serif-1</vt:lpstr>
      <vt:lpstr>Gill Sans MT</vt:lpstr>
      <vt:lpstr>Csomag</vt:lpstr>
      <vt:lpstr>egyház</vt:lpstr>
      <vt:lpstr>Mi az egyház?</vt:lpstr>
      <vt:lpstr>Apostoli hitvallás</vt:lpstr>
      <vt:lpstr>Apostolok cselekedetei 2,37-41</vt:lpstr>
      <vt:lpstr>A heidelbergi káté (54.)</vt:lpstr>
      <vt:lpstr>Az egyház tulajdonságai</vt:lpstr>
      <vt:lpstr>EgY</vt:lpstr>
      <vt:lpstr>SZENT</vt:lpstr>
      <vt:lpstr>Egyetemes (katolikus)</vt:lpstr>
      <vt:lpstr>apostoli</vt:lpstr>
      <vt:lpstr>Látható és láthatatlan egyház</vt:lpstr>
      <vt:lpstr>Az igaz egyház ismertetőjelei</vt:lpstr>
      <vt:lpstr>Ecclesia militans - ecclesia triumphans</vt:lpstr>
      <vt:lpstr>Lelki ház</vt:lpstr>
      <vt:lpstr>jegyesség</vt:lpstr>
      <vt:lpstr>A krisztus teste</vt:lpstr>
      <vt:lpstr>AZ EGYHÁZ A VILÁGBAN ÉL</vt:lpstr>
      <vt:lpstr>Mi a dolgunk? (HK. 55.)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egyház</dc:title>
  <dc:creator>EDU_LWVB_4880@diakoffice.onmicrosoft.com</dc:creator>
  <cp:lastModifiedBy>EDU_LWVB_4880@diakoffice.onmicrosoft.com</cp:lastModifiedBy>
  <cp:revision>21</cp:revision>
  <dcterms:created xsi:type="dcterms:W3CDTF">2022-06-18T06:11:49Z</dcterms:created>
  <dcterms:modified xsi:type="dcterms:W3CDTF">2022-06-18T07:53:38Z</dcterms:modified>
</cp:coreProperties>
</file>