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60" r:id="rId4"/>
    <p:sldId id="257" r:id="rId5"/>
    <p:sldId id="258" r:id="rId6"/>
    <p:sldId id="278" r:id="rId7"/>
    <p:sldId id="279" r:id="rId8"/>
    <p:sldId id="261" r:id="rId9"/>
    <p:sldId id="263" r:id="rId10"/>
    <p:sldId id="264" r:id="rId11"/>
    <p:sldId id="265" r:id="rId12"/>
    <p:sldId id="262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7" r:id="rId22"/>
    <p:sldId id="275" r:id="rId23"/>
    <p:sldId id="280" r:id="rId24"/>
    <p:sldId id="281" r:id="rId25"/>
    <p:sldId id="276" r:id="rId2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731F90D0-9D91-4762-B9A1-3C087CC64DFD}"/>
              </a:ext>
            </a:extLst>
          </p:cNvPr>
          <p:cNvSpPr/>
          <p:nvPr/>
        </p:nvSpPr>
        <p:spPr>
          <a:xfrm>
            <a:off x="447675" y="3086100"/>
            <a:ext cx="8240713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2E85C8-5C44-4A9C-B749-4C68D5C58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D5397F-0C96-4365-B0FD-B60E8A1D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FB4DE8-900E-4D66-8C4D-D615552E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55710F3D-47C2-4B9D-A30D-2C900CB160A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25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1A7482A-8295-4D3D-85E6-6B073F119DDC}"/>
              </a:ext>
            </a:extLst>
          </p:cNvPr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FFA2B5-2B77-48C8-A603-9A53B68B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1023A7-EB23-4B68-814B-E97A9DEA8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8714A5-F423-43CB-8F58-2C7E4BD1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AEE71-0E99-41BC-82E9-5CA6ECB80A2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2264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2CFC59A6-F922-4F84-A804-17384D50CD31}"/>
              </a:ext>
            </a:extLst>
          </p:cNvPr>
          <p:cNvSpPr>
            <a:spLocks noChangeAspect="1"/>
          </p:cNvSpPr>
          <p:nvPr/>
        </p:nvSpPr>
        <p:spPr>
          <a:xfrm>
            <a:off x="6629400" y="600075"/>
            <a:ext cx="2057400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CA0B3D-7697-46F6-A13C-90B0604B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5288" y="5956300"/>
            <a:ext cx="947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A702A3-87D9-41CA-89BA-B6126E5CB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5922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44BA8E-C17C-4F21-9176-835F1F0C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D0EDCF5-73D8-4B0B-BDD1-5C70792A9A1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3937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C2A202B-EC14-4F9B-8E3C-38A83439AC59}"/>
              </a:ext>
            </a:extLst>
          </p:cNvPr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E8F798-ACD4-4E32-B952-E295D615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5F63A7-6BB4-4E6B-96AB-D8EAC230B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23C5A2-CA46-479C-8550-95487707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CB0B-6258-4E60-AB87-6127534E173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0159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58BCFAC1-994D-4FFA-905F-B96885984F4A}"/>
              </a:ext>
            </a:extLst>
          </p:cNvPr>
          <p:cNvSpPr>
            <a:spLocks noChangeAspect="1"/>
          </p:cNvSpPr>
          <p:nvPr/>
        </p:nvSpPr>
        <p:spPr>
          <a:xfrm>
            <a:off x="452438" y="5141913"/>
            <a:ext cx="8239125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67021E-C5FA-4CD9-9BF7-643AA880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6F3BBE-FAB3-46B3-9209-B1C3464EB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B27D99-CC05-48B2-B598-C46B79F7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C742C54-DC45-423C-B663-B5826899D46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4690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7F59EF6-C4F2-4462-9950-0EDAB7F26A03}"/>
              </a:ext>
            </a:extLst>
          </p:cNvPr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2B3A781-B39C-4ECA-83CC-43CD4A5EE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1A017E0-517B-4170-AC66-324CC9CA8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DF0CDAA-BA1D-485A-82D8-67044DA0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F019-5098-4CC4-98CE-7CB5E78372B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6861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8D954622-341A-42D8-8FA3-DA1415AC1F23}"/>
              </a:ext>
            </a:extLst>
          </p:cNvPr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9827886-63C8-4BA6-B7E0-7A56D4AD3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7ADA7801-5756-45B3-85E3-BF1625C55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4128B7C4-820F-45AA-9801-0F0128EBA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90B11-9DAC-4FFF-B085-2305A61999D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8722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3173F0F-FEBE-41DE-8AB3-8C45CB1DD723}"/>
              </a:ext>
            </a:extLst>
          </p:cNvPr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7D3B4D70-48E8-43CF-B9D0-F984ED9D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263A083-CC4B-4A5A-AD3A-0C5346ADC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2201EC4-8F08-4143-8BDB-3B29FD7F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B998F-6C2E-4CEB-B63D-6E724FF6D15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3687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245F4A4-7D87-45F9-899D-097AF136B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B7E58C4-F0B5-4277-9875-5C5B6082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CD2A688-6017-45A7-A459-9ECE7060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28B56-5A55-4772-A173-B7D5AAA5920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1525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C0979F62-DE38-4350-8C4F-276A157F82EE}"/>
              </a:ext>
            </a:extLst>
          </p:cNvPr>
          <p:cNvSpPr>
            <a:spLocks noChangeAspect="1"/>
          </p:cNvSpPr>
          <p:nvPr/>
        </p:nvSpPr>
        <p:spPr>
          <a:xfrm>
            <a:off x="452438" y="5141913"/>
            <a:ext cx="8239125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47AB89A-F014-45A3-9139-203A6D01F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367102D-C824-4549-B715-7A9D30B44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A0E4258-ECC9-4E17-BE72-ED74E85B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6DDAE2C0-2BF2-4C86-9921-3700E326DF5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885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C3DA8-E8D6-4553-AD47-79B31182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7D365-B720-4A4D-A1A0-55A1BB661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BAB17-B938-4123-B82D-57F1542C8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3A8B5-1653-494E-A8ED-0DDD6F03D42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1587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03750-A9FC-4938-B014-9009B7DD3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687388"/>
            <a:ext cx="7989888" cy="1082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07AFFFA-10D0-433A-B5EF-66896D573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81025" y="2227263"/>
            <a:ext cx="7989888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C8D2B-D51E-4BEF-A559-25DB806EE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59425" y="59563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659EE-B352-4A11-8B23-819ADBE3C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4870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381C1-B606-481F-9A8C-B77074A27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00975" y="5956300"/>
            <a:ext cx="769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45CAD82D-82C5-4F09-B1C3-B0F76DA3406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3697AB-058F-4BFD-8D20-9CF5D47B0262}"/>
              </a:ext>
            </a:extLst>
          </p:cNvPr>
          <p:cNvSpPr/>
          <p:nvPr/>
        </p:nvSpPr>
        <p:spPr>
          <a:xfrm>
            <a:off x="447675" y="441325"/>
            <a:ext cx="2720975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0B7500-B250-4E45-B123-28D13FEE5001}"/>
              </a:ext>
            </a:extLst>
          </p:cNvPr>
          <p:cNvSpPr/>
          <p:nvPr/>
        </p:nvSpPr>
        <p:spPr>
          <a:xfrm>
            <a:off x="5975350" y="441325"/>
            <a:ext cx="2711450" cy="1079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1F594-5DC3-4931-8A71-C782CAB3E4C3}"/>
              </a:ext>
            </a:extLst>
          </p:cNvPr>
          <p:cNvSpPr/>
          <p:nvPr/>
        </p:nvSpPr>
        <p:spPr>
          <a:xfrm>
            <a:off x="3216275" y="441325"/>
            <a:ext cx="2711450" cy="107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38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-18"/>
        </a:defRPr>
      </a:lvl2pPr>
      <a:lvl3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-18"/>
        </a:defRPr>
      </a:lvl3pPr>
      <a:lvl4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-18"/>
        </a:defRPr>
      </a:lvl4pPr>
      <a:lvl5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-1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B7B91A3-1FD9-4EF9-9D76-E5F6056C45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2775" y="981075"/>
            <a:ext cx="7918450" cy="17367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6000" dirty="0"/>
              <a:t>Az ó és új ember harca?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767C9D4-43F6-4C60-9431-B990425E2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/>
              <a:t>Elkeserítő a helyzet?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4F0B07E-5507-473B-988C-1C012B8B84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Az új ember középpontjában Isten akarata van.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De az óember szorongatja az újat! El akarja pusztítani! (csalódott hívők?)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Az óember el akarja pusztítani, az új ember növekedni akar.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 sz="4000" b="1" dirty="0"/>
              <a:t>Az Isten szerinti élet küzd az Isten ellenes élettel benned!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25188950-E806-4CE3-8643-01A50C9604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sz="2400" dirty="0"/>
              <a:t>Ez azt jelenti, hogy az </a:t>
            </a:r>
            <a:r>
              <a:rPr lang="hu-HU" altLang="hu-HU" sz="2400" dirty="0" err="1"/>
              <a:t>óembered</a:t>
            </a:r>
            <a:r>
              <a:rPr lang="hu-HU" altLang="hu-HU" sz="2400" dirty="0"/>
              <a:t> és az új embered harcol?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sz="2400" dirty="0"/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 dirty="0"/>
              <a:t>Úgy tűnik igen, de ez a valóság?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A3E3FE6-1E52-4F10-AE44-19494F69B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/>
              <a:t>Mi az új ember?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8220484-0258-48B2-A307-7EDCFE9C60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r>
              <a:rPr lang="hu-HU" altLang="hu-HU" sz="2800" dirty="0"/>
              <a:t>A bennünk megszületett / újjászületett – felülről jövő/ Isteni élet.</a:t>
            </a:r>
          </a:p>
          <a:p>
            <a:r>
              <a:rPr lang="hu-HU" altLang="hu-HU" sz="2800" dirty="0"/>
              <a:t>Az új ember életének középpontjában az Isten dicsősége, Isten iránti hála van.</a:t>
            </a:r>
          </a:p>
          <a:p>
            <a:r>
              <a:rPr lang="hu-HU" altLang="hu-HU" sz="2800" dirty="0"/>
              <a:t>NEM ÉN, HANEM KRISZTUS!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F1376C15-35C6-43E8-A5CC-69CCC335A6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6712"/>
            <a:ext cx="8229600" cy="57213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sz="2800" dirty="0"/>
              <a:t>Róma 6,6: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dirty="0"/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	„Hiszen tudjuk, hogy a mi </a:t>
            </a:r>
            <a:r>
              <a:rPr lang="hu-HU" altLang="hu-HU" dirty="0" err="1"/>
              <a:t>óemberünk</a:t>
            </a:r>
            <a:r>
              <a:rPr lang="hu-HU" altLang="hu-HU" dirty="0"/>
              <a:t> megfeszíttetett vele, hogy megsemmisüljön a bűn hatalmában álló test, hogy többé ne szolgáljunk a bűnnek.”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dirty="0"/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Tudjuk-e?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Él-e a hívő ember </a:t>
            </a:r>
            <a:r>
              <a:rPr lang="hu-HU" altLang="hu-HU" dirty="0" err="1"/>
              <a:t>óembere</a:t>
            </a:r>
            <a:r>
              <a:rPr lang="hu-HU" altLang="hu-HU" dirty="0"/>
              <a:t>?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Mi az ami meghalt?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A6869C14-3467-441E-9E71-FE11CA2E34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Sok keresztyén azt hiszi, hogy Jézussal két bűnözőt feszítettek keresztre.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Többet, engem is.  Az </a:t>
            </a:r>
            <a:r>
              <a:rPr lang="hu-HU" altLang="hu-HU" dirty="0" err="1"/>
              <a:t>óemberemet</a:t>
            </a:r>
            <a:r>
              <a:rPr lang="hu-HU" altLang="hu-HU" dirty="0"/>
              <a:t> is.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Az óember nem halt meg, harcolni kell vele – mondják sokan. (keresztyén </a:t>
            </a:r>
            <a:r>
              <a:rPr lang="hu-HU" altLang="hu-HU" dirty="0" err="1"/>
              <a:t>ying-yang</a:t>
            </a:r>
            <a:r>
              <a:rPr lang="hu-HU" altLang="hu-HU" dirty="0"/>
              <a:t>)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dirty="0"/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 dirty="0"/>
              <a:t>Az ige mást mond! Nem lehet elfelejteni!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 dirty="0"/>
              <a:t> </a:t>
            </a:r>
            <a:r>
              <a:rPr lang="hu-HU" altLang="hu-HU" b="1" dirty="0"/>
              <a:t>Hiszen tudjuk, hogy a mi </a:t>
            </a:r>
            <a:r>
              <a:rPr lang="hu-HU" altLang="hu-HU" b="1" dirty="0" err="1"/>
              <a:t>óemberünk</a:t>
            </a:r>
            <a:r>
              <a:rPr lang="hu-HU" altLang="hu-HU" b="1" dirty="0"/>
              <a:t> megfeszíttetett vele…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Krisztusban minden istentelenségünk meghalt.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0BC6037B-3A4E-4420-B880-58316EF39A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549275"/>
            <a:ext cx="8229600" cy="5461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chemeClr val="bg1"/>
                </a:solidFill>
              </a:rPr>
              <a:t>A régi énünk (</a:t>
            </a:r>
            <a:r>
              <a:rPr lang="hu-HU" altLang="hu-HU" sz="2800" dirty="0" err="1">
                <a:solidFill>
                  <a:schemeClr val="bg1"/>
                </a:solidFill>
              </a:rPr>
              <a:t>óemberünk</a:t>
            </a:r>
            <a:r>
              <a:rPr lang="hu-HU" altLang="hu-HU" sz="2800" dirty="0">
                <a:solidFill>
                  <a:schemeClr val="bg1"/>
                </a:solidFill>
              </a:rPr>
              <a:t>), amely lázadt Isten ellen, nem vetette alá magát Isten akaratának, Krisztussal együtt meghalt.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 err="1"/>
              <a:t>Galata</a:t>
            </a:r>
            <a:r>
              <a:rPr lang="hu-HU" altLang="hu-HU" sz="2800" dirty="0"/>
              <a:t> 2,20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/>
              <a:t>	Krisztussal együtt keresztre vagyok feszítve: többé tehát nem én élek, hanem Krisztus él bennem; azt az életet pedig, amit most testben élek, az Isten Fiában való hitben élem, aki szeretett engem, és önmagát adta értem.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/>
              <a:t>2Kor 5,17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/>
              <a:t>	Ezért ha valaki Krisztusban van, új teremtés az: a régi elmúlt, és íme: új jött létre.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AE885462-46B1-4D1C-8187-7C2E0CB95C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507288" cy="55768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b="1" dirty="0"/>
              <a:t>Istennek nem az volt a terve, hogy Szentlelkét régi életünkkel kapcsolja össze.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Mt. 12,25.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	Minden ország, amely meghasonlik önmagával, elpusztul, és egyetlen város vagy ház sem maradhat fenn, amely meghasonlik önmagával. 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Mt. 6,24.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	Senki sem szolgálhat két úrnak…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2E3BADF-2E40-4A1B-9C96-11737D652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4000"/>
              <a:t>Nem lehet bennünk egyszerre két állapot! Új teremtés vagy!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7080890-A0AD-460A-83CA-25D3C49155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Mégis sok mindent elrontunk, vétkezünk.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dirty="0"/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Isten Jézus Krisztusért megbocsátott és úgy néz rám, mintha nem vétkeztem volna. (HK. 60.)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dirty="0"/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A megtért ember tudja, hogy Krisztus minden bűnéért tökéletesen eleget tett.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dirty="0"/>
          </a:p>
          <a:p>
            <a:pPr>
              <a:buFont typeface="Wingdings" panose="05000000000000000000" pitchFamily="2" charset="2"/>
              <a:buNone/>
            </a:pPr>
            <a:endParaRPr lang="hu-HU" alt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D8007E4-F49B-46B8-84B1-CE09B5981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4000"/>
              <a:t>Isten nem akarja, hogy erőlködj!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0D9C122-EB56-4E64-ACB5-3B162CE06B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sz="2800" dirty="0" err="1"/>
              <a:t>Kol</a:t>
            </a:r>
            <a:r>
              <a:rPr lang="hu-HU" altLang="hu-HU" sz="2800" dirty="0"/>
              <a:t> 3,3-4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800" dirty="0"/>
              <a:t>	Mert meghaltatok, és a ti életetek el van rejtve a Krisztussal együtt az Istenben. Mikor Krisztus, a mi életünk megjelenik, akkor vele együtt ti is megjelentek dicsőségben.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8F07558A-3C80-4A10-9F25-1CFBA71223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55054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/>
              <a:t>Isten nem akarja, hogy erőlködj, hogy magad próbáld megélni a keresztyén életedet.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/>
              <a:t>Ő élje benned és te benne.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/>
              <a:t>A harc az Úré.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/>
              <a:t>Istennek nem az a terve, hogy te éld, küzd végig a keresztyén életedet. Sőt nem is vagy képes rá. Egyetlen valaki képes, Jézus Krisztus benned él. Az Ő akarata nyilvánuljon meg rajtad keresztül.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/>
              <a:t>Krisztus általam, nem én Krisztusért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6838C93-10EB-47BB-9696-BA0345920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dirty="0"/>
              <a:t>A hívő élet első lépcsőfokai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CF9D157-D397-4C84-9800-1D1A540E5C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r>
              <a:rPr lang="hu-HU" altLang="hu-HU" sz="2800" dirty="0"/>
              <a:t>Mi a megtérés?</a:t>
            </a:r>
          </a:p>
          <a:p>
            <a:pPr lvl="1"/>
            <a:r>
              <a:rPr lang="hu-HU" altLang="hu-HU" sz="2400" dirty="0"/>
              <a:t>Megfordulás: egyszer csak rájöttem, hogy az út nem jó. </a:t>
            </a:r>
          </a:p>
          <a:p>
            <a:pPr lvl="2"/>
            <a:r>
              <a:rPr lang="hu-HU" altLang="hu-HU" sz="2000" dirty="0" err="1"/>
              <a:t>Metanoia</a:t>
            </a:r>
            <a:r>
              <a:rPr lang="hu-HU" altLang="hu-HU" sz="2000" dirty="0"/>
              <a:t> (görög) – és SÚB (héber) kifejezések</a:t>
            </a:r>
          </a:p>
          <a:p>
            <a:pPr lvl="1"/>
            <a:r>
              <a:rPr lang="hu-HU" altLang="hu-HU" sz="2400" dirty="0"/>
              <a:t>Eltévesztettem az utat és az nem fog jó helyre vinni, MEGFORDULOK</a:t>
            </a:r>
          </a:p>
          <a:p>
            <a:pPr lvl="1"/>
            <a:r>
              <a:rPr lang="hu-HU" altLang="hu-HU" sz="2400" dirty="0"/>
              <a:t>Elindulok a másik irányba. Teljes szemléletváltozás.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069A56E-4A57-4D7D-ACE5-4C732FEC5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/>
              <a:t>Mégis vétkező szent vagyok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4FF9FE1-932F-4376-99DE-EC8E30E58E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dirty="0"/>
              <a:t>Új emberként régi testben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dirty="0"/>
              <a:t>Kísértések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dirty="0"/>
              <a:t>Szent vagy, akit a Sátán el akar csábítani, hogy vágyaidat a régi ó emberi módon akard kielégíteni.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dirty="0"/>
              <a:t>Nem szerencsétlen bűnös vagy ha új életed van!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dirty="0"/>
              <a:t>Nem az a fontos, hogy mit hiszel magadról, hanem az, hogy Isten mit mond.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dirty="0"/>
              <a:t>Egy modell Szent Ágoston szerint: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63783B1-E103-4788-BBC3-E75CC1B72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Augustinus – szent </a:t>
            </a:r>
            <a:r>
              <a:rPr lang="hu-HU" dirty="0" err="1"/>
              <a:t>ágoston</a:t>
            </a:r>
            <a:r>
              <a:rPr lang="hu-HU" dirty="0"/>
              <a:t> szerint</a:t>
            </a:r>
          </a:p>
        </p:txBody>
      </p:sp>
      <p:sp>
        <p:nvSpPr>
          <p:cNvPr id="14339" name="Tartalom helye 2">
            <a:extLst>
              <a:ext uri="{FF2B5EF4-FFF2-40B4-BE49-F238E27FC236}">
                <a16:creationId xmlns:a16="http://schemas.microsoft.com/office/drawing/2014/main" id="{9D4D4535-C0DA-4957-98EE-BB3597E8C5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r>
              <a:rPr lang="hu-HU" altLang="hu-HU" sz="2400" dirty="0"/>
              <a:t>Tudott vétkezni és tudott nem vétkezni – szabad akarat</a:t>
            </a:r>
          </a:p>
          <a:p>
            <a:pPr lvl="1"/>
            <a:r>
              <a:rPr lang="hu-HU" altLang="hu-HU" sz="2000" i="1" dirty="0" err="1"/>
              <a:t>Posse</a:t>
            </a:r>
            <a:r>
              <a:rPr lang="hu-HU" altLang="hu-HU" sz="2000" i="1" dirty="0"/>
              <a:t> </a:t>
            </a:r>
            <a:r>
              <a:rPr lang="hu-HU" altLang="hu-HU" sz="2000" i="1" dirty="0" err="1"/>
              <a:t>peccare</a:t>
            </a:r>
            <a:r>
              <a:rPr lang="hu-HU" altLang="hu-HU" sz="2000" i="1" dirty="0"/>
              <a:t> </a:t>
            </a:r>
            <a:r>
              <a:rPr lang="hu-HU" altLang="hu-HU" sz="2000" i="1" dirty="0" err="1"/>
              <a:t>et</a:t>
            </a:r>
            <a:r>
              <a:rPr lang="hu-HU" altLang="hu-HU" sz="2000" i="1" dirty="0"/>
              <a:t> </a:t>
            </a:r>
            <a:r>
              <a:rPr lang="hu-HU" altLang="hu-HU" sz="2000" i="1" dirty="0" err="1"/>
              <a:t>posse</a:t>
            </a:r>
            <a:r>
              <a:rPr lang="hu-HU" altLang="hu-HU" sz="2000" i="1" dirty="0"/>
              <a:t> non </a:t>
            </a:r>
            <a:r>
              <a:rPr lang="hu-HU" altLang="hu-HU" sz="2000" i="1" dirty="0" err="1"/>
              <a:t>peccare</a:t>
            </a:r>
            <a:r>
              <a:rPr lang="hu-HU" altLang="hu-HU" sz="2000" i="1" dirty="0"/>
              <a:t> </a:t>
            </a:r>
            <a:r>
              <a:rPr lang="hu-HU" altLang="hu-HU" sz="2000" dirty="0"/>
              <a:t>(Éden)</a:t>
            </a:r>
          </a:p>
          <a:p>
            <a:r>
              <a:rPr lang="hu-HU" altLang="hu-HU" sz="2400" dirty="0"/>
              <a:t>Nem tud nem vétkezni</a:t>
            </a:r>
          </a:p>
          <a:p>
            <a:pPr lvl="1"/>
            <a:r>
              <a:rPr lang="hu-HU" altLang="hu-HU" sz="2000" i="1" dirty="0"/>
              <a:t>Non </a:t>
            </a:r>
            <a:r>
              <a:rPr lang="hu-HU" altLang="hu-HU" sz="2000" i="1" dirty="0" err="1"/>
              <a:t>posse</a:t>
            </a:r>
            <a:r>
              <a:rPr lang="hu-HU" altLang="hu-HU" sz="2000" i="1" dirty="0"/>
              <a:t> non </a:t>
            </a:r>
            <a:r>
              <a:rPr lang="hu-HU" altLang="hu-HU" sz="2000" i="1" dirty="0" err="1"/>
              <a:t>peccare</a:t>
            </a:r>
            <a:r>
              <a:rPr lang="hu-HU" altLang="hu-HU" sz="2000" i="1" dirty="0"/>
              <a:t> </a:t>
            </a:r>
            <a:r>
              <a:rPr lang="hu-HU" altLang="hu-HU" sz="2000" dirty="0"/>
              <a:t>(A bűn miatt – Elveszett ember)</a:t>
            </a:r>
            <a:endParaRPr lang="hu-HU" altLang="hu-HU" sz="2000" i="1" dirty="0"/>
          </a:p>
          <a:p>
            <a:r>
              <a:rPr lang="hu-HU" altLang="hu-HU" sz="2400" dirty="0"/>
              <a:t>Tud nem vétkezni</a:t>
            </a:r>
          </a:p>
          <a:p>
            <a:pPr lvl="1"/>
            <a:r>
              <a:rPr lang="hu-HU" altLang="hu-HU" sz="2000" i="1" dirty="0" err="1"/>
              <a:t>Posse</a:t>
            </a:r>
            <a:r>
              <a:rPr lang="hu-HU" altLang="hu-HU" sz="2000" i="1" dirty="0"/>
              <a:t> non </a:t>
            </a:r>
            <a:r>
              <a:rPr lang="hu-HU" altLang="hu-HU" sz="2000" i="1" dirty="0" err="1"/>
              <a:t>peccare</a:t>
            </a:r>
            <a:r>
              <a:rPr lang="hu-HU" altLang="hu-HU" sz="2000" i="1" dirty="0"/>
              <a:t> </a:t>
            </a:r>
            <a:r>
              <a:rPr lang="hu-HU" altLang="hu-HU" sz="2000" dirty="0"/>
              <a:t>(Megváltottak - A Lélek gyümölcse)</a:t>
            </a:r>
            <a:endParaRPr lang="hu-HU" altLang="hu-HU" sz="2000" i="1" dirty="0"/>
          </a:p>
          <a:p>
            <a:r>
              <a:rPr lang="hu-HU" altLang="hu-HU" sz="2400" dirty="0"/>
              <a:t>Nem tud vétkezni</a:t>
            </a:r>
          </a:p>
          <a:p>
            <a:pPr lvl="1"/>
            <a:r>
              <a:rPr lang="hu-HU" altLang="hu-HU" sz="2000" i="1" dirty="0"/>
              <a:t>Non </a:t>
            </a:r>
            <a:r>
              <a:rPr lang="hu-HU" altLang="hu-HU" sz="2000" i="1" dirty="0" err="1"/>
              <a:t>posse</a:t>
            </a:r>
            <a:r>
              <a:rPr lang="hu-HU" altLang="hu-HU" sz="2000" i="1" dirty="0"/>
              <a:t> </a:t>
            </a:r>
            <a:r>
              <a:rPr lang="hu-HU" altLang="hu-HU" sz="2000" i="1" dirty="0" err="1"/>
              <a:t>peccare</a:t>
            </a:r>
            <a:r>
              <a:rPr lang="hu-HU" altLang="hu-HU" sz="2000" dirty="0"/>
              <a:t> (Az eljövendő ország)</a:t>
            </a:r>
            <a:endParaRPr lang="hu-HU" altLang="hu-HU" sz="2000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7C148425-7295-4D14-B82E-805D3D48CD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229600" cy="55768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dirty="0">
                <a:solidFill>
                  <a:schemeClr val="bg1"/>
                </a:solidFill>
              </a:rPr>
              <a:t>A gonosznak az a stratégiája, hogy becsapjon, a gondolataidban elhitesse, hogy </a:t>
            </a:r>
            <a:r>
              <a:rPr lang="hu-HU" altLang="hu-HU" sz="2400" dirty="0" err="1">
                <a:solidFill>
                  <a:schemeClr val="bg1"/>
                </a:solidFill>
              </a:rPr>
              <a:t>óembered</a:t>
            </a:r>
            <a:r>
              <a:rPr lang="hu-HU" altLang="hu-HU" sz="2400" dirty="0">
                <a:solidFill>
                  <a:schemeClr val="bg1"/>
                </a:solidFill>
              </a:rPr>
              <a:t> él!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dirty="0"/>
              <a:t>Róma 6,11-13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dirty="0"/>
              <a:t>	„Ezért tehát ti is azt tartsátok magatokról, hogy meghaltatok a bűnnek, de éltek az Istennek a Krisztus Jézusban. </a:t>
            </a:r>
            <a:r>
              <a:rPr lang="hu-HU" altLang="hu-HU" sz="2400" i="1" dirty="0"/>
              <a:t>A kegyelem állapotában ne a bűnnek, hanem az igazságnak szolgáljunk. </a:t>
            </a:r>
            <a:r>
              <a:rPr lang="hu-HU" altLang="hu-HU" sz="2400" dirty="0"/>
              <a:t>Ne uralkodjék tehát a bűn a ti halandó testetekben, hogy engedelmeskedjetek kívánságainak.  Tagjaitokat se adjátok oda a bűn szolgálatára, hogy a gonoszság fegyvereivé legyenek. Hanem adjátok oda magatokat az Istennek, mint akik a halálból életre keltetek. Tagjaitokat is adjátok át az igazság fegyvereiként az Istennek.”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 dirty="0"/>
              <a:t>„Mikor a sátán megkísért… és vádol megbánt bűnökért.”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A90057E-58B4-4E9D-BAA5-7C71AA4F0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Elhiszed-e Isten jóságát?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F42E8F-EA1E-4C0A-8400-1063B44BA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Róm 2,4:  „Vagy megveted jóságának, elnézésének és türelmének gazdagságát, és nem veszed tudomásul, hogy téged Isten jóságra megtérésre ösztönöz?”</a:t>
            </a:r>
          </a:p>
        </p:txBody>
      </p:sp>
    </p:spTree>
    <p:extLst>
      <p:ext uri="{BB962C8B-B14F-4D97-AF65-F5344CB8AC3E}">
        <p14:creationId xmlns:p14="http://schemas.microsoft.com/office/powerpoint/2010/main" val="1138836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E334C8-9500-4B28-B76B-AC9BED194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van, ha mégis segítségre szorulsz?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2E071C-F5C8-4B14-8E15-52EFE84C7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János 1. levele 1,9: „Ha megvalljuk bűneinket, hű és igaz ő: megbocsátja bűneinket és megtisztít minket minden gonoszságtól.”</a:t>
            </a:r>
          </a:p>
          <a:p>
            <a:r>
              <a:rPr lang="hu-HU" sz="2800" dirty="0"/>
              <a:t>Jakab 5,16:  „Valljátok meg azért egymásnak bűneiteket, és imádkozzatok egymásért, hogy meggyógyuljatok.”</a:t>
            </a:r>
          </a:p>
        </p:txBody>
      </p:sp>
    </p:spTree>
    <p:extLst>
      <p:ext uri="{BB962C8B-B14F-4D97-AF65-F5344CB8AC3E}">
        <p14:creationId xmlns:p14="http://schemas.microsoft.com/office/powerpoint/2010/main" val="1539597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752EB53B-DA81-4DDD-9E71-E2F4F912D6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52550"/>
            <a:ext cx="8229600" cy="55054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u="sng" dirty="0"/>
              <a:t>További igehelyek otthoni elcsendesedésre: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Róma 3,24  6,6  8,1-2  15,7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1 Kor 1,30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 err="1"/>
              <a:t>Gal</a:t>
            </a:r>
            <a:r>
              <a:rPr lang="hu-HU" altLang="hu-HU" dirty="0"/>
              <a:t> 2,4  3,28  4,7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Válaszoljuk meg odahaza: Mindezek fényében mi a feladatunk?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dirty="0"/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Fel kell tenni két utolsó kérdést: 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	Te mondod magad hívőnek, vagy tudod, hogy az övé vagy?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	Még nem mered magadat hívőnek nevezni, pedig valójában már az övé vagy?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BB5C35B-4E47-405E-B252-D70272E80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4000" dirty="0"/>
              <a:t>Ha megfordultam, rögtön a célnál vagyok?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5E9F5A7-17B5-4B69-B5F8-264852FD06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 rtlCol="0">
            <a:normAutofit lnSpcReduction="10000"/>
          </a:bodyPr>
          <a:lstStyle/>
          <a:p>
            <a:pPr marL="306000" indent="-306000" fontAlgn="auto">
              <a:lnSpc>
                <a:spcPct val="90000"/>
              </a:lnSpc>
              <a:defRPr/>
            </a:pPr>
            <a:r>
              <a:rPr lang="hu-HU" altLang="hu-HU" sz="2800" dirty="0"/>
              <a:t>Nyilván nem.  Amikor megtértem, nem lettem </a:t>
            </a:r>
            <a:r>
              <a:rPr lang="hu-HU" altLang="hu-HU" sz="2800" i="1" dirty="0"/>
              <a:t>tökéletes. </a:t>
            </a:r>
            <a:r>
              <a:rPr lang="hu-HU" altLang="hu-HU" sz="2800" dirty="0"/>
              <a:t>Senki sem lesz az.</a:t>
            </a:r>
          </a:p>
          <a:p>
            <a:pPr marL="306000" indent="-306000" fontAlgn="auto">
              <a:lnSpc>
                <a:spcPct val="90000"/>
              </a:lnSpc>
              <a:defRPr/>
            </a:pPr>
            <a:r>
              <a:rPr lang="hu-HU" altLang="hu-HU" sz="2800" dirty="0"/>
              <a:t>Ez azt jelenti, hogy évtizedek kellenek a helyes hívő élethez? Ha jól megy elég néhány hónap is?</a:t>
            </a:r>
          </a:p>
          <a:p>
            <a:pPr marL="306000" indent="-306000" fontAlgn="auto">
              <a:lnSpc>
                <a:spcPct val="90000"/>
              </a:lnSpc>
              <a:defRPr/>
            </a:pPr>
            <a:r>
              <a:rPr lang="hu-HU" altLang="hu-HU" sz="2800" dirty="0"/>
              <a:t>Állandó harcra, bukásra és kudarcok sorozatára hív el az Isten? Óember és új ember harca?</a:t>
            </a:r>
          </a:p>
          <a:p>
            <a:pPr marL="306000" indent="-306000" fontAlgn="auto">
              <a:lnSpc>
                <a:spcPct val="90000"/>
              </a:lnSpc>
              <a:defRPr/>
            </a:pPr>
            <a:r>
              <a:rPr lang="hu-HU" altLang="hu-HU" sz="2800" dirty="0"/>
              <a:t>Bele lehet fáradni el lehet benne keseredni, föl lehet adni! Nem megy!</a:t>
            </a:r>
          </a:p>
          <a:p>
            <a:pPr marL="306000" indent="-306000" fontAlgn="auto">
              <a:lnSpc>
                <a:spcPct val="90000"/>
              </a:lnSpc>
              <a:defRPr/>
            </a:pPr>
            <a:endParaRPr lang="hu-HU" alt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3241C8B-9CF6-4FDF-80D1-F35FB25430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0590" y="116632"/>
            <a:ext cx="8291512" cy="178626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dirty="0"/>
              <a:t>Heidelbergi káté 88. kérdés</a:t>
            </a:r>
            <a:br>
              <a:rPr lang="hu-HU" altLang="hu-HU" dirty="0"/>
            </a:br>
            <a:r>
              <a:rPr lang="hu-HU" altLang="hu-HU" dirty="0"/>
              <a:t>Hány részből áll az igazi bűnbánat,  vagyis az igazi megtérés?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0EA2423-FA5D-4381-90A4-8921742FBD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88547"/>
            <a:ext cx="8229600" cy="3536950"/>
          </a:xfrm>
        </p:spPr>
        <p:txBody>
          <a:bodyPr/>
          <a:lstStyle/>
          <a:p>
            <a:r>
              <a:rPr lang="hu-HU" altLang="hu-HU" sz="3600" dirty="0"/>
              <a:t>Kettőből: </a:t>
            </a:r>
          </a:p>
          <a:p>
            <a:pPr lvl="1"/>
            <a:r>
              <a:rPr lang="hu-HU" altLang="hu-HU" sz="3400" dirty="0"/>
              <a:t>az óember megöldökléséből és </a:t>
            </a:r>
          </a:p>
          <a:p>
            <a:pPr lvl="1"/>
            <a:r>
              <a:rPr lang="hu-HU" altLang="hu-HU" sz="3400" dirty="0"/>
              <a:t>az új ember megelevenítéséből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645F956-D17A-4A70-975B-E9F31EE8E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4000" dirty="0"/>
              <a:t>HK. 89.</a:t>
            </a:r>
            <a:br>
              <a:rPr lang="hu-HU" altLang="hu-HU" sz="4000" dirty="0"/>
            </a:br>
            <a:r>
              <a:rPr lang="hu-HU" altLang="hu-HU" sz="4000" dirty="0"/>
              <a:t>Mi az óember megöldöklése?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6F521BD-DF50-4A93-A562-8E8B4BB835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r>
              <a:rPr lang="hu-HU" altLang="hu-HU" sz="3600" dirty="0"/>
              <a:t>Az, hogy szívünk szerint bánkódjunk bűneinken, és azokat mindinkább gyűlöljük és kerüljük.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645F956-D17A-4A70-975B-E9F31EE8E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4000" dirty="0"/>
              <a:t>HK. 90.</a:t>
            </a:r>
            <a:br>
              <a:rPr lang="hu-HU" altLang="hu-HU" sz="4000" dirty="0"/>
            </a:br>
            <a:r>
              <a:rPr lang="hu-HU" altLang="hu-HU" sz="4000" dirty="0"/>
              <a:t>Mi az Új ember megelevenítése?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6F521BD-DF50-4A93-A562-8E8B4BB835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r>
              <a:rPr lang="hu-HU" altLang="hu-HU" sz="3600" dirty="0"/>
              <a:t>Istenben való szívbéli öröm Krisztus által, és az Isten akarata szerinti jó cselekedetekben gyönyörködő szeretet.</a:t>
            </a:r>
          </a:p>
        </p:txBody>
      </p:sp>
    </p:spTree>
    <p:extLst>
      <p:ext uri="{BB962C8B-B14F-4D97-AF65-F5344CB8AC3E}">
        <p14:creationId xmlns:p14="http://schemas.microsoft.com/office/powerpoint/2010/main" val="178326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645F956-D17A-4A70-975B-E9F31EE8E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4000" dirty="0"/>
              <a:t>HK. 91.</a:t>
            </a:r>
            <a:br>
              <a:rPr lang="hu-HU" altLang="hu-HU" sz="4000" dirty="0"/>
            </a:br>
            <a:r>
              <a:rPr lang="hu-HU" altLang="hu-HU" sz="4000" dirty="0"/>
              <a:t>Melyek a jó cselekedetek?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6F521BD-DF50-4A93-A562-8E8B4BB835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r>
              <a:rPr lang="hu-HU" altLang="hu-HU" sz="3600" dirty="0"/>
              <a:t>Csak azok, amelyek igaz hitből fakadnak, Isten törvényének megfelelnek és az ő dicsőségére történnek; nem pedig azok, amiket mi tartunk jónak, vagy amelyek emberi meghagyáson alapulnak.</a:t>
            </a:r>
          </a:p>
        </p:txBody>
      </p:sp>
    </p:spTree>
    <p:extLst>
      <p:ext uri="{BB962C8B-B14F-4D97-AF65-F5344CB8AC3E}">
        <p14:creationId xmlns:p14="http://schemas.microsoft.com/office/powerpoint/2010/main" val="94305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DFDBB88-815D-4C49-8977-434AA569C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4000" dirty="0"/>
              <a:t>Honnan van bennünk az óember?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BE905AF-7543-4637-94BB-ECE9F01F58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r>
              <a:rPr lang="hu-HU" altLang="hu-HU" sz="2400" dirty="0"/>
              <a:t>Így születtünk</a:t>
            </a:r>
          </a:p>
          <a:p>
            <a:r>
              <a:rPr lang="hu-HU" altLang="hu-HU" sz="2400" dirty="0"/>
              <a:t>Zsoltárok 51,7: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 dirty="0"/>
              <a:t>	„Lásd, én bűnben születtem, anyám vétekben fogant engem.”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 dirty="0"/>
              <a:t>Az óember középpontjában az önzés van! 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 dirty="0"/>
              <a:t>Nem akar maga felett más uralmat elismerni.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sz="2400" dirty="0"/>
          </a:p>
          <a:p>
            <a:pPr>
              <a:buFont typeface="Wingdings" panose="05000000000000000000" pitchFamily="2" charset="2"/>
              <a:buNone/>
            </a:pPr>
            <a:endParaRPr lang="hu-HU" alt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FF7CD5E-5B1C-43FE-86B8-1C91C52454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dirty="0"/>
              <a:t>Lelki tusakodásunk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F1CDCB3-4884-4F6B-BC4E-25FA1CF967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55914"/>
            <a:ext cx="8229600" cy="4321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000" dirty="0"/>
              <a:t>Róma 7, 15-24.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000" dirty="0"/>
              <a:t>	Hiszen amit teszek, azt nem is értem, mert nem azt cselekszem, amit akarok, hanem azt teszem, amit </a:t>
            </a:r>
            <a:r>
              <a:rPr lang="hu-HU" altLang="hu-HU" sz="2000" dirty="0" err="1"/>
              <a:t>gyűlölök</a:t>
            </a:r>
            <a:r>
              <a:rPr lang="hu-HU" altLang="hu-HU" sz="2000" dirty="0"/>
              <a:t>. Ha pedig azt cselekszem, amit nem akarok, akkor elismerem a törvényről, hogy jó.  Akkor pedig már nem is én teszem azt, hanem a bennem lakó bűn.   Mert tudom, hogy énbennem, vagyis a testemben nem lakik jó, minthogy arra, hogy akarjam a jót, van lehetőségem, de arra, hogy megtegyem, nincs.   Hiszen nem azt teszem, amit akarok: a jót, hanem azt cselekszem, amit nem akarok: a rosszat.   Ha pedig azt teszem, amit nem akarok, akkor már nem én teszem, hanem a bennem lakó bűn. Azt a törvényt találom tehát magamban, hogy - miközben a jót akarom tenni - csak a rosszat tudom cselekedni.   Mert gyönyörködöm az Isten törvényében a belső ember szerint,   de tagjaimban egy másik törvényt látok, amely harcol az értelmem törvénye ellen, és foglyul ejt a bűn tagjaimban lévő törvényével.   Én nyomorult ember! Ki szabadít meg ebből a halálra ítélt testből?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heme/theme1.xml><?xml version="1.0" encoding="utf-8"?>
<a:theme xmlns:a="http://schemas.openxmlformats.org/drawingml/2006/main" name="Osztalék">
  <a:themeElements>
    <a:clrScheme name="Osztalék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sztalé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sztalék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TM03457464[[fn=Osztalék]]</Template>
  <TotalTime>237</TotalTime>
  <Words>1410</Words>
  <Application>Microsoft Office PowerPoint</Application>
  <PresentationFormat>Diavetítés a képernyőre (4:3 oldalarány)</PresentationFormat>
  <Paragraphs>118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Gill Sans MT</vt:lpstr>
      <vt:lpstr>Wingdings</vt:lpstr>
      <vt:lpstr>Wingdings 2</vt:lpstr>
      <vt:lpstr>Osztalék</vt:lpstr>
      <vt:lpstr>Az ó és új ember harca?</vt:lpstr>
      <vt:lpstr>A hívő élet első lépcsőfokai</vt:lpstr>
      <vt:lpstr>Ha megfordultam, rögtön a célnál vagyok?</vt:lpstr>
      <vt:lpstr>Heidelbergi káté 88. kérdés Hány részből áll az igazi bűnbánat,  vagyis az igazi megtérés?</vt:lpstr>
      <vt:lpstr>HK. 89. Mi az óember megöldöklése?</vt:lpstr>
      <vt:lpstr>HK. 90. Mi az Új ember megelevenítése?</vt:lpstr>
      <vt:lpstr>HK. 91. Melyek a jó cselekedetek?</vt:lpstr>
      <vt:lpstr>Honnan van bennünk az óember?</vt:lpstr>
      <vt:lpstr>Lelki tusakodásunk</vt:lpstr>
      <vt:lpstr>Elkeserítő a helyzet?</vt:lpstr>
      <vt:lpstr>PowerPoint-bemutató</vt:lpstr>
      <vt:lpstr>Mi az új ember?</vt:lpstr>
      <vt:lpstr>PowerPoint-bemutató</vt:lpstr>
      <vt:lpstr>PowerPoint-bemutató</vt:lpstr>
      <vt:lpstr>PowerPoint-bemutató</vt:lpstr>
      <vt:lpstr>PowerPoint-bemutató</vt:lpstr>
      <vt:lpstr>Nem lehet bennünk egyszerre két állapot! Új teremtés vagy!</vt:lpstr>
      <vt:lpstr>Isten nem akarja, hogy erőlködj!</vt:lpstr>
      <vt:lpstr>PowerPoint-bemutató</vt:lpstr>
      <vt:lpstr>Mégis vétkező szent vagyok</vt:lpstr>
      <vt:lpstr>Augustinus – szent ágoston szerint</vt:lpstr>
      <vt:lpstr>PowerPoint-bemutató</vt:lpstr>
      <vt:lpstr>Elhiszed-e Isten jóságát?</vt:lpstr>
      <vt:lpstr>Mi van, ha mégis segítségre szorulsz?</vt:lpstr>
      <vt:lpstr>PowerPoint-bemutató</vt:lpstr>
    </vt:vector>
  </TitlesOfParts>
  <Company>Református Egyház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ó és új ember harca?</dc:title>
  <dc:creator>Schaller Tamás</dc:creator>
  <cp:lastModifiedBy>EDU_LWVB_4880@diakoffice.onmicrosoft.com</cp:lastModifiedBy>
  <cp:revision>24</cp:revision>
  <dcterms:created xsi:type="dcterms:W3CDTF">2007-03-25T06:11:25Z</dcterms:created>
  <dcterms:modified xsi:type="dcterms:W3CDTF">2022-03-19T22:38:16Z</dcterms:modified>
</cp:coreProperties>
</file>