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7" r:id="rId5"/>
    <p:sldId id="279" r:id="rId6"/>
    <p:sldId id="278" r:id="rId7"/>
    <p:sldId id="280" r:id="rId8"/>
    <p:sldId id="281" r:id="rId9"/>
    <p:sldId id="282" r:id="rId10"/>
    <p:sldId id="283" r:id="rId11"/>
    <p:sldId id="284" r:id="rId12"/>
    <p:sldId id="289" r:id="rId13"/>
    <p:sldId id="285" r:id="rId14"/>
    <p:sldId id="286" r:id="rId15"/>
    <p:sldId id="287" r:id="rId16"/>
    <p:sldId id="288" r:id="rId17"/>
  </p:sldIdLst>
  <p:sldSz cx="12192000" cy="6858000"/>
  <p:notesSz cx="6858000" cy="9144000"/>
  <p:defaultTextStyle>
    <a:defPPr rtl="0">
      <a:defRPr lang="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2019/10/9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143E41-8FAC-495B-8904-B43B013F90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0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" noProof="0"/>
              <a:t>Mintaszöveg szerkesztése</a:t>
            </a:r>
          </a:p>
          <a:p>
            <a:pPr lvl="1" rtl="0"/>
            <a:r>
              <a:rPr lang="hu" noProof="0"/>
              <a:t>Második szint</a:t>
            </a:r>
          </a:p>
          <a:p>
            <a:pPr lvl="2" rtl="0"/>
            <a:r>
              <a:rPr lang="hu" noProof="0"/>
              <a:t>Harmadik szint</a:t>
            </a:r>
          </a:p>
          <a:p>
            <a:pPr lvl="3" rtl="0"/>
            <a:r>
              <a:rPr lang="hu" noProof="0"/>
              <a:t>Negyedik szint</a:t>
            </a:r>
          </a:p>
          <a:p>
            <a:pPr lvl="4" rtl="0"/>
            <a:r>
              <a:rPr lang="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46CEE3-4835-4F73-BA0B-02C09C038718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 noProof="0"/>
              <a:t>Kattintson ide az alcím mintájának szerkesztéséhez</a:t>
            </a:r>
            <a:endParaRPr lang="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noProof="0"/>
              <a:t>Kép beszúrásához kattintson az ikonra</a:t>
            </a:r>
            <a:endParaRPr lang="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felir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ép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Szövegdoboz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u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u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j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jegy – idéz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u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u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hu-HU" noProof="0"/>
              <a:t>Mintaszöveg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hu-HU" noProof="0"/>
              <a:t>Mintaszöveg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" noProof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" noProof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" noProof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hu-HU" noProof="0"/>
              <a:t>Mintacím szerkesztése</a:t>
            </a:r>
            <a:endParaRPr lang="hu" noProof="0"/>
          </a:p>
        </p:txBody>
      </p:sp>
      <p:sp>
        <p:nvSpPr>
          <p:cNvPr id="14" name="Kép helyőrzője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u-HU" noProof="0"/>
              <a:t>Kép beszúrásához kattintson az ikonra</a:t>
            </a:r>
            <a:endParaRPr lang="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" noProof="0"/>
              <a:t>Mintacím stílusának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u" noProof="0"/>
              <a:t>Mintaszöveg szerkesztése</a:t>
            </a:r>
          </a:p>
          <a:p>
            <a:pPr lvl="1" rtl="0"/>
            <a:r>
              <a:rPr lang="hu" noProof="0"/>
              <a:t>Második szint</a:t>
            </a:r>
          </a:p>
          <a:p>
            <a:pPr lvl="2" rtl="0"/>
            <a:r>
              <a:rPr lang="hu" noProof="0"/>
              <a:t>Harmadik szint</a:t>
            </a:r>
          </a:p>
          <a:p>
            <a:pPr lvl="3" rtl="0"/>
            <a:r>
              <a:rPr lang="hu" noProof="0"/>
              <a:t>Negyedik szint</a:t>
            </a:r>
          </a:p>
          <a:p>
            <a:pPr lvl="4" rtl="0"/>
            <a:r>
              <a:rPr lang="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en-US" noProof="0"/>
              <a:t>2019/10/9</a:t>
            </a:r>
            <a:endParaRPr lang="en-US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n-US" noProof="0"/>
              <a:pPr/>
              <a:t>‹#›</a:t>
            </a:fld>
            <a:endParaRPr lang="en-U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Téglalap 88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3805" y="1354668"/>
            <a:ext cx="8204391" cy="2346475"/>
          </a:xfrm>
        </p:spPr>
        <p:txBody>
          <a:bodyPr rtlCol="0">
            <a:normAutofit/>
          </a:bodyPr>
          <a:lstStyle/>
          <a:p>
            <a:pPr algn="ctr" rtl="0"/>
            <a:r>
              <a:rPr lang="hu" sz="6000" dirty="0"/>
              <a:t>Menny és pokol</a:t>
            </a:r>
          </a:p>
        </p:txBody>
      </p:sp>
      <p:cxnSp>
        <p:nvCxnSpPr>
          <p:cNvPr id="91" name="Egyenes összekötő 90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lcím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137" y="3940629"/>
            <a:ext cx="7197726" cy="1240970"/>
          </a:xfrm>
        </p:spPr>
        <p:txBody>
          <a:bodyPr rtlCol="0">
            <a:normAutofit/>
          </a:bodyPr>
          <a:lstStyle/>
          <a:p>
            <a:pPr algn="ctr" rtl="0"/>
            <a:r>
              <a:rPr lang="hu" dirty="0"/>
              <a:t>Hova megyünk és hol vagyunk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371D83-E52D-4198-9942-02623EDA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állapot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0E81D1A-820E-437B-8A75-C507A9164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Jn</a:t>
            </a:r>
            <a:r>
              <a:rPr lang="hu-HU" dirty="0"/>
              <a:t> 5,24-25: Bizony, bizony, mondom nektek: aki hallja az én igémet, és hisz abban, aki elküldött engem, annak örök élete </a:t>
            </a:r>
            <a:r>
              <a:rPr lang="hu-HU" sz="2400" b="1" dirty="0"/>
              <a:t>van</a:t>
            </a:r>
            <a:r>
              <a:rPr lang="hu-HU" dirty="0"/>
              <a:t>, sőt ítéletre sem megy, hanem átment a halálból az életbe. Bizony, bizony, mondom nektek, hogy eljön az óra, és az </a:t>
            </a:r>
            <a:r>
              <a:rPr lang="hu-HU" sz="2400" b="1" dirty="0"/>
              <a:t>most van</a:t>
            </a:r>
            <a:r>
              <a:rPr lang="hu-HU" dirty="0"/>
              <a:t>, amikor a halottak hallják az Isten Fiának a hangját, és akik meghallották, élni fognak. </a:t>
            </a:r>
          </a:p>
          <a:p>
            <a:r>
              <a:rPr lang="hu-HU" dirty="0" err="1"/>
              <a:t>Jn</a:t>
            </a:r>
            <a:r>
              <a:rPr lang="hu-HU" dirty="0"/>
              <a:t> 3,18: Aki hisz őbenne, az nem jut ítéletre, aki pedig nem hisz, már ítélet alatt </a:t>
            </a:r>
            <a:r>
              <a:rPr lang="hu-HU" sz="2400" b="1" dirty="0"/>
              <a:t>van</a:t>
            </a:r>
            <a:r>
              <a:rPr lang="hu-HU" dirty="0"/>
              <a:t>, mert nem hitt Isten egyszülött Fiának nevében.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720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3C569A-3A31-4682-ACF9-4C926A48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anchor="ctr">
            <a:normAutofit/>
          </a:bodyPr>
          <a:lstStyle/>
          <a:p>
            <a:r>
              <a:rPr lang="hu-HU" dirty="0"/>
              <a:t>most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422D210-05A1-4D9A-AA8F-3F726F6D4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2" y="2330662"/>
            <a:ext cx="4995334" cy="3271943"/>
          </a:xfrm>
          <a:prstGeom prst="rect">
            <a:avLst/>
          </a:prstGeom>
          <a:noFill/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5BFD84-5D23-47DF-9874-755FF5DBB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anchor="ctr">
            <a:normAutofit fontScale="92500" lnSpcReduction="20000"/>
          </a:bodyPr>
          <a:lstStyle/>
          <a:p>
            <a:r>
              <a:rPr lang="hu-HU" dirty="0"/>
              <a:t>Konkrét helyzet, mit higgyünk MA? </a:t>
            </a:r>
          </a:p>
          <a:p>
            <a:r>
              <a:rPr lang="hu-HU" dirty="0"/>
              <a:t>Egy modell: lételméleti (egzisztencialista) megközelítés</a:t>
            </a:r>
          </a:p>
          <a:p>
            <a:r>
              <a:rPr lang="hu-HU" dirty="0"/>
              <a:t>A lét és az élet vonzza egymást</a:t>
            </a:r>
          </a:p>
          <a:p>
            <a:r>
              <a:rPr lang="hu-HU" dirty="0"/>
              <a:t>A nem-lét mégis elnyeli az életet</a:t>
            </a:r>
          </a:p>
          <a:p>
            <a:r>
              <a:rPr lang="hu-HU" dirty="0"/>
              <a:t>A nem-lét szorongást vált ki az emberből.</a:t>
            </a:r>
          </a:p>
          <a:p>
            <a:pPr lvl="1"/>
            <a:r>
              <a:rPr lang="hu-HU" dirty="0"/>
              <a:t>Bűntudat</a:t>
            </a:r>
          </a:p>
          <a:p>
            <a:pPr lvl="1"/>
            <a:r>
              <a:rPr lang="hu-HU" dirty="0"/>
              <a:t>Szenvedés</a:t>
            </a:r>
          </a:p>
          <a:p>
            <a:pPr lvl="1"/>
            <a:r>
              <a:rPr lang="hu-HU" dirty="0"/>
              <a:t>Halál</a:t>
            </a:r>
          </a:p>
          <a:p>
            <a:r>
              <a:rPr lang="hu-HU" dirty="0"/>
              <a:t>Az ember a szorongást elnyomja, ezért a tudattalanjában jelenik meg.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062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D7D1F920-FAF5-4F55-8481-7FCC6D88A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Jézus Krisztus örömhíre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6EF771D-2E07-415E-8034-0A1049A35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Ő maga a LÉT: „Én vagyok.” – legyőzte a nem-létet (a feltámadás zsengéje)</a:t>
            </a:r>
          </a:p>
          <a:p>
            <a:r>
              <a:rPr lang="hu-HU" dirty="0"/>
              <a:t>Bűntudat: „Íme én sem ítéllek el… menj el, és többé ne vétkezz.”</a:t>
            </a:r>
          </a:p>
          <a:p>
            <a:r>
              <a:rPr lang="hu-HU" dirty="0"/>
              <a:t>Szenvedés: „Mivel maga is kísértést szenvedett, segíteni tud azokon, akik kísértésbe esnek.”</a:t>
            </a:r>
          </a:p>
          <a:p>
            <a:r>
              <a:rPr lang="hu-HU" dirty="0"/>
              <a:t>Halál: „Halál, hol a te fullánkod?”</a:t>
            </a:r>
          </a:p>
        </p:txBody>
      </p:sp>
    </p:spTree>
    <p:extLst>
      <p:ext uri="{BB962C8B-B14F-4D97-AF65-F5344CB8AC3E}">
        <p14:creationId xmlns:p14="http://schemas.microsoft.com/office/powerpoint/2010/main" val="369333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693401-BEF9-403C-8F34-B092B86B8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200" dirty="0"/>
              <a:t>Ne félj, te kicsiny nyáj, mert úgy tetszett a ti Atyátoknak, hogy nektek adja az országot! (Lukács 12,32)</a:t>
            </a:r>
          </a:p>
          <a:p>
            <a:pPr marL="0" indent="0" algn="ctr">
              <a:buNone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12399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D174CD6-C2F2-41CD-A4C6-97039799D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831" y="1604433"/>
            <a:ext cx="10830338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000" dirty="0"/>
              <a:t>„Aki hisz és megkeresztelkedik, üdvözül; aki nem hisz, elkárhozik.”</a:t>
            </a:r>
          </a:p>
          <a:p>
            <a:pPr marL="0" indent="0" algn="ctr">
              <a:buNone/>
            </a:pPr>
            <a:r>
              <a:rPr lang="hu-HU" sz="3000" dirty="0"/>
              <a:t>(Márk evangéliuma 8,36)</a:t>
            </a:r>
          </a:p>
        </p:txBody>
      </p:sp>
    </p:spTree>
    <p:extLst>
      <p:ext uri="{BB962C8B-B14F-4D97-AF65-F5344CB8AC3E}">
        <p14:creationId xmlns:p14="http://schemas.microsoft.com/office/powerpoint/2010/main" val="3229686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6282266" cy="1456267"/>
          </a:xfrm>
        </p:spPr>
        <p:txBody>
          <a:bodyPr rtlCol="0">
            <a:normAutofit/>
          </a:bodyPr>
          <a:lstStyle/>
          <a:p>
            <a:pPr rtl="0"/>
            <a:r>
              <a:rPr lang="hu-HU" dirty="0"/>
              <a:t>Gondolattársítások</a:t>
            </a:r>
            <a:endParaRPr lang="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6282266" cy="364913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hu-HU" dirty="0"/>
              <a:t>Menny: Fehér, arany, tökéletes, örök, jó, angyal, Isten</a:t>
            </a:r>
          </a:p>
          <a:p>
            <a:pPr marL="0" indent="0" rtl="0">
              <a:buNone/>
            </a:pPr>
            <a:endParaRPr lang="hu-HU" dirty="0"/>
          </a:p>
          <a:p>
            <a:pPr marL="0" indent="0" rtl="0">
              <a:buNone/>
            </a:pPr>
            <a:r>
              <a:rPr lang="hu-HU" dirty="0"/>
              <a:t>Pokol: Vörös, tűz, démon, fájdalom, szenvedés, ördög</a:t>
            </a:r>
            <a:endParaRPr lang="en-US" dirty="0"/>
          </a:p>
        </p:txBody>
      </p:sp>
      <p:pic>
        <p:nvPicPr>
          <p:cNvPr id="10" name="Ábra 9" descr="Angyalarc körvonal körvonalas">
            <a:extLst>
              <a:ext uri="{FF2B5EF4-FFF2-40B4-BE49-F238E27FC236}">
                <a16:creationId xmlns:a16="http://schemas.microsoft.com/office/drawing/2014/main" id="{0A712CFA-9F26-4D81-8204-C12BB7615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10868" y="694202"/>
            <a:ext cx="2743329" cy="2743329"/>
          </a:xfrm>
          <a:prstGeom prst="rect">
            <a:avLst/>
          </a:prstGeom>
        </p:spPr>
      </p:pic>
      <p:pic>
        <p:nvPicPr>
          <p:cNvPr id="12" name="Ábra 11" descr="Idegen arc egyszínű kitöltéssel">
            <a:extLst>
              <a:ext uri="{FF2B5EF4-FFF2-40B4-BE49-F238E27FC236}">
                <a16:creationId xmlns:a16="http://schemas.microsoft.com/office/drawing/2014/main" id="{46CF8294-348D-4B8A-A67F-55DA1C1DE0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39797" y="3138830"/>
            <a:ext cx="3166401" cy="316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4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D40F5F-31F4-4630-84D4-B12ACF86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Hely és állapot – jövő és jelen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FA4C20-DBED-4F92-BE83-BAF86A8D6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Hely: minden vallásban központi szerepet kap a túlvilág és a láthatatlan isteni szféra</a:t>
            </a:r>
          </a:p>
          <a:p>
            <a:r>
              <a:rPr lang="hu-HU" dirty="0"/>
              <a:t>Emberi gondolat: valaminek lennie kell </a:t>
            </a:r>
          </a:p>
          <a:p>
            <a:pPr lvl="1"/>
            <a:r>
              <a:rPr lang="hu-HU" dirty="0" err="1"/>
              <a:t>Sensus</a:t>
            </a:r>
            <a:r>
              <a:rPr lang="hu-HU" dirty="0"/>
              <a:t> </a:t>
            </a:r>
            <a:r>
              <a:rPr lang="hu-HU" dirty="0" err="1"/>
              <a:t>divinitatis</a:t>
            </a:r>
            <a:r>
              <a:rPr lang="hu-HU" dirty="0"/>
              <a:t> – az isteni megsejtése</a:t>
            </a:r>
          </a:p>
          <a:p>
            <a:pPr lvl="1"/>
            <a:r>
              <a:rPr lang="hu-HU" dirty="0" err="1"/>
              <a:t>Semen</a:t>
            </a:r>
            <a:r>
              <a:rPr lang="hu-HU" dirty="0"/>
              <a:t> </a:t>
            </a:r>
            <a:r>
              <a:rPr lang="hu-HU" dirty="0" err="1"/>
              <a:t>religionis</a:t>
            </a:r>
            <a:r>
              <a:rPr lang="hu-HU" dirty="0"/>
              <a:t> – a hit </a:t>
            </a:r>
            <a:r>
              <a:rPr lang="hu-HU" dirty="0" err="1"/>
              <a:t>magva</a:t>
            </a:r>
            <a:endParaRPr lang="hu-HU" dirty="0"/>
          </a:p>
          <a:p>
            <a:r>
              <a:rPr lang="hu-HU" dirty="0"/>
              <a:t>Példák: Alvilág (</a:t>
            </a:r>
            <a:r>
              <a:rPr lang="hu-HU" dirty="0" err="1"/>
              <a:t>Hádész</a:t>
            </a:r>
            <a:r>
              <a:rPr lang="hu-HU" dirty="0"/>
              <a:t>-Styx, Egyiptomi fáraók útja), Olimposz, Paradicsom, Dante pokla</a:t>
            </a:r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798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92C1A6-862E-4E07-AE8F-9AA13253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Ószövetség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A0B6A0-1EE6-4BB6-BDB3-54F90A59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2142067"/>
            <a:ext cx="11304105" cy="3649133"/>
          </a:xfrm>
        </p:spPr>
        <p:txBody>
          <a:bodyPr>
            <a:normAutofit/>
          </a:bodyPr>
          <a:lstStyle/>
          <a:p>
            <a:r>
              <a:rPr lang="hu-HU" dirty="0"/>
              <a:t>1Móz 2,17: De a jó és a rossz tudásának fájáról nem ehetsz, mert azon a napon, amelyen eszel róla, halállal lakolsz.</a:t>
            </a:r>
          </a:p>
          <a:p>
            <a:r>
              <a:rPr lang="hu-HU" dirty="0"/>
              <a:t>Központi fogalom: SEÓL (sír, holtak hazája, koporsó – vagy: maga a halál) – kat.: POKOL</a:t>
            </a:r>
          </a:p>
          <a:p>
            <a:pPr lvl="1"/>
            <a:r>
              <a:rPr lang="hu-HU" dirty="0"/>
              <a:t>Elsősorban a halál állapota, a meghalás szinonimája</a:t>
            </a:r>
          </a:p>
          <a:p>
            <a:r>
              <a:rPr lang="hu-HU" dirty="0"/>
              <a:t>Zsolt 6,6: Mert a halál után nem emlegetnek téged, ki ad hálát neked a sírban?</a:t>
            </a:r>
          </a:p>
          <a:p>
            <a:r>
              <a:rPr lang="hu-HU" dirty="0"/>
              <a:t>Zsolt 89,49: Van-e olyan ember, aki életben maradhat, és nem lát halált, aki megmenekülhet a holtak hazájától?</a:t>
            </a:r>
          </a:p>
          <a:p>
            <a:r>
              <a:rPr lang="hu-HU" dirty="0"/>
              <a:t>Zsolt 139,8: Ha a mennybe szállnék, ott vagy, ha a holtak hazájában feküdnék le, te ott is jelen vagy.</a:t>
            </a:r>
          </a:p>
          <a:p>
            <a:r>
              <a:rPr lang="hu-HU" dirty="0" err="1"/>
              <a:t>Hóseás</a:t>
            </a:r>
            <a:r>
              <a:rPr lang="hu-HU" dirty="0"/>
              <a:t> 13,4: </a:t>
            </a:r>
          </a:p>
          <a:p>
            <a:pPr marL="0" indent="0" algn="ctr">
              <a:buNone/>
            </a:pPr>
            <a:r>
              <a:rPr lang="hu-HU" b="1" dirty="0"/>
              <a:t>Kiváltom őket a holtak hazájából, megváltom őket a haláltól. Hol van a tövised, halál? Hol a fullánkod, holtak hazája? Nincs bennem megbánás!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91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92C1A6-862E-4E07-AE8F-9AA13253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Ószövetség - Feltámadás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A0B6A0-1EE6-4BB6-BDB3-54F90A59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406741"/>
            <a:ext cx="11015869" cy="3856383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Feltámadás-történetek: Illés és Elizeus</a:t>
            </a:r>
          </a:p>
          <a:p>
            <a:r>
              <a:rPr lang="hu-HU" dirty="0"/>
              <a:t>Zsolt 73,26: Ha elenyészik is testem és szívem, szívemnek kősziklája és örökségem te maradsz, Istenem, örökké!</a:t>
            </a:r>
          </a:p>
          <a:p>
            <a:r>
              <a:rPr lang="hu-HU" dirty="0"/>
              <a:t>Ez 37,1-6: Az Úr megragadott engem; elvitt engem az Úr lélek által, és letett egy völgyben. Tele volt az csontokkal. Végigvezetett köztük körös-körül, és láttam, hogy nagyon sok csont volt a völgyben, és már nagyon </a:t>
            </a:r>
            <a:r>
              <a:rPr lang="hu-HU" dirty="0" err="1"/>
              <a:t>szárazak</a:t>
            </a:r>
            <a:r>
              <a:rPr lang="hu-HU" dirty="0"/>
              <a:t> voltak. Megkérdezte tőlem: Emberfia! Életre kelnek-e még ezek a csontok? Én így feleltem: Ó, Uram, Uram, te tudod! Akkor ezt mondta nekem: Prófétálj e csontokról! Mondd nekik: Ti, száraz csontok, halljátok az Úr igéjét! Így szól az én Uram, az Úr ezekhez a csontokhoz: Én lelket adok belétek, és életre keltek. </a:t>
            </a:r>
            <a:r>
              <a:rPr lang="hu-HU" dirty="0" err="1"/>
              <a:t>Inakat</a:t>
            </a:r>
            <a:r>
              <a:rPr lang="hu-HU" dirty="0"/>
              <a:t> adok rátok, húst rakok rátok, és </a:t>
            </a:r>
            <a:r>
              <a:rPr lang="hu-HU" dirty="0" err="1"/>
              <a:t>beborítlak</a:t>
            </a:r>
            <a:r>
              <a:rPr lang="hu-HU" dirty="0"/>
              <a:t> benneteket bőrrel, azután lelket adok belétek, hogy életre keljetek. Akkor majd megtudjátok, hogy én vagyok az Úr!</a:t>
            </a:r>
          </a:p>
          <a:p>
            <a:r>
              <a:rPr lang="hu-HU" dirty="0"/>
              <a:t>1Sám 2,6: Az Úr megöl és megelevenít, letaszít a sírba, és újra felhoz onnét.</a:t>
            </a:r>
          </a:p>
          <a:p>
            <a:r>
              <a:rPr lang="hu-HU" dirty="0"/>
              <a:t>2Sám 12,23: De most, hogy meghalt, miért böjtöljek? Vissza tudom-e még hozni őt? Én megyek majd őhozzá, de ő nem tér vissza hozzám.</a:t>
            </a:r>
          </a:p>
          <a:p>
            <a:r>
              <a:rPr lang="hu-HU" dirty="0"/>
              <a:t>Kételkedők: </a:t>
            </a:r>
            <a:r>
              <a:rPr lang="hu-HU" dirty="0" err="1"/>
              <a:t>Szadduceusok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 Farizeus, feltámadás-hívő párt (</a:t>
            </a:r>
            <a:r>
              <a:rPr lang="hu-HU" dirty="0" err="1">
                <a:sym typeface="Wingdings" panose="05000000000000000000" pitchFamily="2" charset="2"/>
              </a:rPr>
              <a:t>intertestamentális</a:t>
            </a:r>
            <a:r>
              <a:rPr lang="hu-HU" dirty="0">
                <a:sym typeface="Wingdings" panose="05000000000000000000" pitchFamily="2" charset="2"/>
              </a:rPr>
              <a:t>, majd Jézus-kora)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4803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F5BD3B-D992-4B70-B518-D9F0EF91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Újszövetség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DDE774-C058-4DDF-B4DA-8FC6D516D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6"/>
            <a:ext cx="10131425" cy="4468595"/>
          </a:xfrm>
        </p:spPr>
        <p:txBody>
          <a:bodyPr>
            <a:normAutofit/>
          </a:bodyPr>
          <a:lstStyle/>
          <a:p>
            <a:r>
              <a:rPr lang="hu-HU" dirty="0"/>
              <a:t>Hitünk alapja az, hogy van tovább. Az élet több annál, mint amennyit látunk. Jézus ezért jött.</a:t>
            </a:r>
          </a:p>
          <a:p>
            <a:r>
              <a:rPr lang="hu-HU" dirty="0"/>
              <a:t>Fogalmak: mennyek országa, feltámadás, örök élet, Élet, Út az Atyához, Ajtó, üdvösség</a:t>
            </a:r>
          </a:p>
          <a:p>
            <a:r>
              <a:rPr lang="hu-HU" dirty="0"/>
              <a:t>Az evangéliumok a Feltámadás-történetre koncentrálnak – biztatás a keresztyéneknek</a:t>
            </a:r>
          </a:p>
          <a:p>
            <a:r>
              <a:rPr lang="hu-HU" dirty="0" err="1"/>
              <a:t>Jn</a:t>
            </a:r>
            <a:r>
              <a:rPr lang="hu-HU" dirty="0"/>
              <a:t> 14: Jézus elmegy és helyet készít az Atyánál</a:t>
            </a:r>
          </a:p>
          <a:p>
            <a:r>
              <a:rPr lang="hu-HU" dirty="0"/>
              <a:t>Jézus példázata a gazdagról és Lázárról (Lukács 16) – az Ábrahám </a:t>
            </a:r>
            <a:r>
              <a:rPr lang="hu-HU" dirty="0" err="1"/>
              <a:t>kebele</a:t>
            </a:r>
            <a:r>
              <a:rPr lang="hu-HU" dirty="0"/>
              <a:t> és a pokol közti különbség</a:t>
            </a:r>
          </a:p>
          <a:p>
            <a:r>
              <a:rPr lang="hu-HU" dirty="0"/>
              <a:t>„Aki hisz és megkeresztelkedik, üdvözül.” – vagyis miénk a menny. De az milyen lesz?</a:t>
            </a:r>
          </a:p>
          <a:p>
            <a:pPr lvl="1"/>
            <a:r>
              <a:rPr lang="hu-HU" dirty="0"/>
              <a:t>Jelenések könyve: ahol Ő letöröl a szemünkről minden könnyet, Új Jeruzsálem, arany utcák</a:t>
            </a:r>
          </a:p>
          <a:p>
            <a:r>
              <a:rPr lang="hu-HU" dirty="0"/>
              <a:t>Pokol: Gyehenna (</a:t>
            </a:r>
            <a:r>
              <a:rPr lang="hu-HU" dirty="0" err="1"/>
              <a:t>Gé-Hinnóm</a:t>
            </a:r>
            <a:r>
              <a:rPr lang="hu-HU" dirty="0"/>
              <a:t>, </a:t>
            </a:r>
            <a:r>
              <a:rPr lang="hu-HU" dirty="0" err="1"/>
              <a:t>Hinnóm</a:t>
            </a:r>
            <a:r>
              <a:rPr lang="hu-HU" dirty="0"/>
              <a:t>-völgy; jeruzsálemi szeméttelep) – kevés információ</a:t>
            </a:r>
          </a:p>
          <a:p>
            <a:r>
              <a:rPr lang="hu-HU" dirty="0" err="1"/>
              <a:t>Mt</a:t>
            </a:r>
            <a:r>
              <a:rPr lang="hu-HU" dirty="0"/>
              <a:t> 25,41: Menjetek </a:t>
            </a:r>
            <a:r>
              <a:rPr lang="hu-HU" dirty="0" err="1"/>
              <a:t>előlem</a:t>
            </a:r>
            <a:r>
              <a:rPr lang="hu-HU" dirty="0"/>
              <a:t>, átkozottak, az ördögnek és angyalainak elkészített örök tűzre!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431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5D1B35-605C-4700-B3F0-C3E10CCF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Pál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7F3200-D3DD-4130-B209-D2781F090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Mert tudjuk, hogy aki feltámasztotta az Úr Jézust, az Jézussal együtt minket is feltámaszt, és maga elé állít veletek együtt. Mert minden értetek van, hogy a kegyelem sokasodjék, és egyre többen adjanak hálát Isten dicsőségére. Ezért tehát nem csüggedünk. Sőt ha a külső emberünk megromlik is, a belső emberünk mégis megújul napról napra. Mert a mi pillanatnyi könnyű szenvedésünk minden mértéket meghaladó nagy, örök dicsőséget szerez nekünk, mivel nem a láthatókra nézünk, hanem a láthatatlanokra, mert a láthatók ideig valók, a láthatatlanok pedig örökkévalók. (2Kor 4,14-18)</a:t>
            </a:r>
          </a:p>
          <a:p>
            <a:r>
              <a:rPr lang="hu-HU" dirty="0"/>
              <a:t>Hamis tanítás: a feltámadás már megtörtént (</a:t>
            </a:r>
            <a:r>
              <a:rPr lang="hu-HU" dirty="0" err="1"/>
              <a:t>Himenaiosz</a:t>
            </a:r>
            <a:r>
              <a:rPr lang="hu-HU" dirty="0"/>
              <a:t> és </a:t>
            </a:r>
            <a:r>
              <a:rPr lang="hu-HU" dirty="0" err="1"/>
              <a:t>Filétosz</a:t>
            </a:r>
            <a:r>
              <a:rPr lang="hu-HU" dirty="0"/>
              <a:t> – 2Tim 2,17)</a:t>
            </a:r>
          </a:p>
          <a:p>
            <a:r>
              <a:rPr lang="hu-HU" dirty="0"/>
              <a:t>Íme, titkot mondok nektek: nem fogunk ugyan mindnyájan meghalni, de mindnyájan el fogunk változni. Hirtelen egy szempillantás alatt, az utolsó harsonaszóra; mert meg fog szólalni a harsona, és a halottak feltámadnak romolhatatlanságban, mi pedig elváltozunk. Mert e romlandó testnek romolhatatlanságba kell öltöznie, és e halandónak halhatatlanságba. (1Kor 11,51-53)</a:t>
            </a:r>
          </a:p>
          <a:p>
            <a:r>
              <a:rPr lang="hu-HU" dirty="0"/>
              <a:t>Menny: Feltámadás, új test, örökkévalóság, megújulás – JÉZUSSAL EGYÜTT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3758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ACBA12-CE73-4BA8-A4C5-EE6628EF8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Tévtanítások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2839F7-FEA9-4166-8DDB-0DE8E112B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Van, ami titok: Jehova tanúi </a:t>
            </a:r>
            <a:r>
              <a:rPr lang="hu-HU" dirty="0" err="1"/>
              <a:t>tévtanítás</a:t>
            </a:r>
            <a:r>
              <a:rPr lang="hu-HU" dirty="0"/>
              <a:t>: csak 144 000 ember volt a mennyországba jutni (szimbólum)</a:t>
            </a:r>
          </a:p>
          <a:p>
            <a:r>
              <a:rPr lang="hu-HU" dirty="0"/>
              <a:t>YouTube/Facebook-</a:t>
            </a:r>
            <a:r>
              <a:rPr lang="hu-HU" dirty="0" err="1"/>
              <a:t>tévtanítás</a:t>
            </a:r>
            <a:r>
              <a:rPr lang="hu-HU" dirty="0"/>
              <a:t>: Jártam a mennyben és a pokolban.  ?????? (vita egymással)</a:t>
            </a:r>
          </a:p>
          <a:p>
            <a:r>
              <a:rPr lang="hu-HU" dirty="0"/>
              <a:t>A forgatókönyvet pontosan nem ismerjük, csak sejtjük – lelkünk a mennyben és a feltámadás közti idő?</a:t>
            </a:r>
          </a:p>
          <a:p>
            <a:pPr lvl="1"/>
            <a:r>
              <a:rPr lang="hu-HU" dirty="0"/>
              <a:t>Vita az „elszenderedésről”</a:t>
            </a:r>
          </a:p>
          <a:p>
            <a:r>
              <a:rPr lang="hu-HU" dirty="0"/>
              <a:t>Univerzalizmus: mindenki üdvözül (Júdás, Hitler és Sztálin?)</a:t>
            </a:r>
          </a:p>
          <a:p>
            <a:r>
              <a:rPr lang="hu-HU" dirty="0"/>
              <a:t>Búcsú – közbenjárás a holtakért (Krisztus áldozatának kiegészítése?)</a:t>
            </a:r>
          </a:p>
          <a:p>
            <a:r>
              <a:rPr lang="hu-HU" dirty="0"/>
              <a:t>Tisztítótűz (Krisztus kegyelme nem elég) </a:t>
            </a:r>
            <a:r>
              <a:rPr lang="hu-HU" dirty="0">
                <a:sym typeface="Wingdings" panose="05000000000000000000" pitchFamily="2" charset="2"/>
              </a:rPr>
              <a:t> Ez a kettő megterhelheti a gyászolót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Egyszeri és tökéletes áldozat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5728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gi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606788_38Langs_Updated" id="{6ACC3795-C113-46C7-BA8B-581A2655CF97}" vid="{DD67B5DC-7A7C-4371-A933-12B7193CA62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6D5668-1971-40BB-BC7C-94C9B101AAB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Égi arculat</Template>
  <TotalTime>108</TotalTime>
  <Words>1187</Words>
  <Application>Microsoft Office PowerPoint</Application>
  <PresentationFormat>Szélesvásznú</PresentationFormat>
  <Paragraphs>75</Paragraphs>
  <Slides>13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Égi</vt:lpstr>
      <vt:lpstr>Menny és pokol</vt:lpstr>
      <vt:lpstr>PowerPoint-bemutató</vt:lpstr>
      <vt:lpstr>Gondolattársítások</vt:lpstr>
      <vt:lpstr>Hely és állapot – jövő és jelen</vt:lpstr>
      <vt:lpstr>Ószövetség</vt:lpstr>
      <vt:lpstr>Ószövetség - Feltámadás</vt:lpstr>
      <vt:lpstr>Újszövetség</vt:lpstr>
      <vt:lpstr>Pál</vt:lpstr>
      <vt:lpstr>Tévtanítások</vt:lpstr>
      <vt:lpstr>állapot</vt:lpstr>
      <vt:lpstr>most</vt:lpstr>
      <vt:lpstr>Jézus Krisztus örömhíre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Menny és pokol</dc:title>
  <dc:creator>Bárány Zoltán</dc:creator>
  <cp:lastModifiedBy>Bárány Zoltán</cp:lastModifiedBy>
  <cp:revision>23</cp:revision>
  <dcterms:created xsi:type="dcterms:W3CDTF">2021-11-20T21:19:25Z</dcterms:created>
  <dcterms:modified xsi:type="dcterms:W3CDTF">2021-11-20T23:07:43Z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